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3B5DA-1FC4-4DC0-8144-A6FEBF6B8592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481C0-BEE5-463E-9D0C-9D51FACA5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481C0-BEE5-463E-9D0C-9D51FACA57C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481C0-BEE5-463E-9D0C-9D51FACA57C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481C0-BEE5-463E-9D0C-9D51FACA57C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42602F0-AC5A-48AD-9169-C6668FF37483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A9934DA-50B2-40FE-A61E-784D36F06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2F0-AC5A-48AD-9169-C6668FF37483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34DA-50B2-40FE-A61E-784D36F06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2F0-AC5A-48AD-9169-C6668FF37483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34DA-50B2-40FE-A61E-784D36F06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2602F0-AC5A-48AD-9169-C6668FF37483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9934DA-50B2-40FE-A61E-784D36F06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42602F0-AC5A-48AD-9169-C6668FF37483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A9934DA-50B2-40FE-A61E-784D36F06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2F0-AC5A-48AD-9169-C6668FF37483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34DA-50B2-40FE-A61E-784D36F06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2F0-AC5A-48AD-9169-C6668FF37483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34DA-50B2-40FE-A61E-784D36F06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2602F0-AC5A-48AD-9169-C6668FF37483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9934DA-50B2-40FE-A61E-784D36F06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2F0-AC5A-48AD-9169-C6668FF37483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34DA-50B2-40FE-A61E-784D36F06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2602F0-AC5A-48AD-9169-C6668FF37483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9934DA-50B2-40FE-A61E-784D36F06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2602F0-AC5A-48AD-9169-C6668FF37483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9934DA-50B2-40FE-A61E-784D36F06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2602F0-AC5A-48AD-9169-C6668FF37483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9934DA-50B2-40FE-A61E-784D36F06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2700" dirty="0" smtClean="0">
                <a:cs typeface="Times New Roman" panose="02020603050405020304" pitchFamily="18" charset="0"/>
              </a:rPr>
              <a:t>OBJEDINJENA </a:t>
            </a:r>
            <a:r>
              <a:rPr lang="en-US" sz="2700" dirty="0" smtClean="0">
                <a:cs typeface="Times New Roman" panose="02020603050405020304" pitchFamily="18" charset="0"/>
              </a:rPr>
              <a:t>PROCEDURA I</a:t>
            </a:r>
            <a:r>
              <a:rPr lang="sr-Latn-RS" sz="2700" dirty="0" smtClean="0">
                <a:cs typeface="Times New Roman" panose="02020603050405020304" pitchFamily="18" charset="0"/>
              </a:rPr>
              <a:t>Z</a:t>
            </a:r>
            <a:r>
              <a:rPr lang="en-US" sz="2700" dirty="0" smtClean="0">
                <a:cs typeface="Times New Roman" panose="02020603050405020304" pitchFamily="18" charset="0"/>
              </a:rPr>
              <a:t>DAVANJA GRA</a:t>
            </a:r>
            <a:r>
              <a:rPr lang="sr-Latn-RS" sz="2700" dirty="0" smtClean="0">
                <a:cs typeface="Times New Roman" panose="02020603050405020304" pitchFamily="18" charset="0"/>
              </a:rPr>
              <a:t>Đ</a:t>
            </a:r>
            <a:r>
              <a:rPr lang="en-US" sz="2700" dirty="0" smtClean="0">
                <a:cs typeface="Times New Roman" panose="02020603050405020304" pitchFamily="18" charset="0"/>
              </a:rPr>
              <a:t>EVINSKE DO</a:t>
            </a:r>
            <a:r>
              <a:rPr lang="sr-Latn-RS" sz="2700" dirty="0" smtClean="0">
                <a:cs typeface="Times New Roman" panose="02020603050405020304" pitchFamily="18" charset="0"/>
              </a:rPr>
              <a:t>Z</a:t>
            </a:r>
            <a:r>
              <a:rPr lang="en-US" sz="2700" dirty="0" smtClean="0">
                <a:cs typeface="Times New Roman" panose="02020603050405020304" pitchFamily="18" charset="0"/>
              </a:rPr>
              <a:t>VOLE</a:t>
            </a:r>
            <a:r>
              <a:rPr lang="sr-Latn-ME" sz="3200" dirty="0" smtClean="0">
                <a:cs typeface="Times New Roman" panose="02020603050405020304" pitchFamily="18" charset="0"/>
              </a:rPr>
              <a:t/>
            </a:r>
            <a:br>
              <a:rPr lang="sr-Latn-ME" sz="3200" dirty="0" smtClean="0"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UPUTSTVO U PROCEDURI</a:t>
            </a:r>
            <a:r>
              <a:rPr lang="sr-Latn-RS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 DOBIJANJA GRA</a:t>
            </a:r>
            <a:r>
              <a:rPr lang="sr-Latn-RS" dirty="0" smtClean="0">
                <a:cs typeface="Times New Roman" panose="02020603050405020304" pitchFamily="18" charset="0"/>
              </a:rPr>
              <a:t>Đ</a:t>
            </a:r>
            <a:r>
              <a:rPr lang="en-US" dirty="0" smtClean="0">
                <a:cs typeface="Times New Roman" panose="02020603050405020304" pitchFamily="18" charset="0"/>
              </a:rPr>
              <a:t>EVINSKE I UPOTREBNE DO</a:t>
            </a:r>
            <a:r>
              <a:rPr lang="sr-Latn-RS" dirty="0" smtClean="0">
                <a:cs typeface="Times New Roman" panose="02020603050405020304" pitchFamily="18" charset="0"/>
              </a:rPr>
              <a:t>Z</a:t>
            </a:r>
            <a:r>
              <a:rPr lang="en-US" dirty="0" smtClean="0">
                <a:cs typeface="Times New Roman" panose="02020603050405020304" pitchFamily="18" charset="0"/>
              </a:rPr>
              <a:t>VOLE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>
            <a:normAutofit lnSpcReduction="10000"/>
          </a:bodyPr>
          <a:lstStyle/>
          <a:p>
            <a:pPr algn="ctr">
              <a:buNone/>
              <a:defRPr/>
            </a:pPr>
            <a:r>
              <a:rPr lang="sr-Latn-RS" sz="1800" b="1" dirty="0" smtClean="0">
                <a:latin typeface="Century Gothic" pitchFamily="34" charset="0"/>
              </a:rPr>
              <a:t>“NEGATIVNI LOKACIJSKI USLOVI” i VAŽENJE  </a:t>
            </a:r>
            <a:r>
              <a:rPr lang="en-US" sz="1800" b="1" dirty="0" smtClean="0">
                <a:latin typeface="Century Gothic" pitchFamily="34" charset="0"/>
              </a:rPr>
              <a:t>LOKACIJSK</a:t>
            </a:r>
            <a:r>
              <a:rPr lang="sr-Latn-RS" sz="1800" b="1" dirty="0" smtClean="0">
                <a:latin typeface="Century Gothic" pitchFamily="34" charset="0"/>
              </a:rPr>
              <a:t>IH</a:t>
            </a:r>
            <a:r>
              <a:rPr lang="en-US" sz="1800" b="1" dirty="0" smtClean="0">
                <a:latin typeface="Century Gothic" pitchFamily="34" charset="0"/>
              </a:rPr>
              <a:t> USLOV</a:t>
            </a:r>
            <a:r>
              <a:rPr lang="sr-Latn-RS" sz="1800" b="1" dirty="0" smtClean="0">
                <a:latin typeface="Century Gothic" pitchFamily="34" charset="0"/>
              </a:rPr>
              <a:t>A</a:t>
            </a:r>
            <a:endParaRPr lang="en-US" sz="1800" b="1" dirty="0" smtClean="0">
              <a:latin typeface="Century Gothic" pitchFamily="34" charset="0"/>
            </a:endParaRPr>
          </a:p>
          <a:p>
            <a:pPr algn="ctr">
              <a:buNone/>
              <a:defRPr/>
            </a:pPr>
            <a:endParaRPr lang="en-US" sz="1800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sr-Latn-RS" sz="1800" dirty="0" smtClean="0">
                <a:latin typeface="Century Gothic" pitchFamily="34" charset="0"/>
              </a:rPr>
              <a:t>	Ako se lokacijski uslovi izdaju po zahtevu, odnosno idejnom rešenju, koje </a:t>
            </a:r>
            <a:r>
              <a:rPr lang="sr-Latn-RS" sz="1800" b="1" dirty="0" smtClean="0">
                <a:latin typeface="Century Gothic" pitchFamily="34" charset="0"/>
              </a:rPr>
              <a:t>nije u skladu sa važećim planskim dokumentom, odnosno separatom</a:t>
            </a:r>
            <a:r>
              <a:rPr lang="sr-Latn-RS" sz="1800" dirty="0" smtClean="0">
                <a:latin typeface="Century Gothic" pitchFamily="34" charset="0"/>
              </a:rPr>
              <a:t>, kao i ako </a:t>
            </a:r>
            <a:r>
              <a:rPr lang="sr-Latn-RS" sz="1800" b="1" dirty="0" smtClean="0">
                <a:latin typeface="Century Gothic" pitchFamily="34" charset="0"/>
              </a:rPr>
              <a:t>imaoci javnih ovlašćenja izdaju uslove za projektovanje i priključenje u kojima se konstatuje da nije moguća izgradnja objekta u skladu podnetim zahtvom</a:t>
            </a:r>
            <a:r>
              <a:rPr lang="sr-Latn-RS" sz="1800" dirty="0" smtClean="0">
                <a:latin typeface="Century Gothic" pitchFamily="34" charset="0"/>
              </a:rPr>
              <a:t>, lokacijski uslovi sadrže </a:t>
            </a:r>
            <a:r>
              <a:rPr lang="sr-Latn-RS" sz="1800" b="1" dirty="0" smtClean="0">
                <a:latin typeface="Century Gothic" pitchFamily="34" charset="0"/>
              </a:rPr>
              <a:t>informaciju da nisu ispunjeni uslovi za građenje u skladu sa podnetim zahtevom</a:t>
            </a:r>
            <a:r>
              <a:rPr lang="sr-Latn-RS" sz="1800" dirty="0" smtClean="0">
                <a:latin typeface="Century Gothic" pitchFamily="34" charset="0"/>
              </a:rPr>
              <a:t>, uz navođenje svih razloga, tj. neusklađenosti.</a:t>
            </a:r>
          </a:p>
          <a:p>
            <a:pPr>
              <a:buNone/>
              <a:defRPr/>
            </a:pPr>
            <a:endParaRPr lang="en-US" sz="1800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sr-Latn-RS" sz="1800" dirty="0" smtClean="0">
                <a:latin typeface="Century Gothic" pitchFamily="34" charset="0"/>
              </a:rPr>
              <a:t>	</a:t>
            </a:r>
            <a:r>
              <a:rPr lang="en-US" sz="1800" dirty="0" err="1" smtClean="0">
                <a:latin typeface="Century Gothic" pitchFamily="34" charset="0"/>
              </a:rPr>
              <a:t>Lokacijski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uslovi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važe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b="1" dirty="0" smtClean="0">
                <a:latin typeface="Century Gothic" pitchFamily="34" charset="0"/>
              </a:rPr>
              <a:t>12 </a:t>
            </a:r>
            <a:r>
              <a:rPr lang="en-US" sz="1800" b="1" dirty="0" err="1" smtClean="0">
                <a:latin typeface="Century Gothic" pitchFamily="34" charset="0"/>
              </a:rPr>
              <a:t>meseci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od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dana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izdavanja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odnosno</a:t>
            </a:r>
            <a:r>
              <a:rPr lang="en-US" sz="1800" dirty="0" smtClean="0">
                <a:latin typeface="Century Gothic" pitchFamily="34" charset="0"/>
              </a:rPr>
              <a:t> do </a:t>
            </a:r>
            <a:r>
              <a:rPr lang="en-US" sz="1800" dirty="0" err="1" smtClean="0">
                <a:latin typeface="Century Gothic" pitchFamily="34" charset="0"/>
              </a:rPr>
              <a:t>isteka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važenja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građevinske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dozvole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koja</a:t>
            </a:r>
            <a:r>
              <a:rPr lang="en-US" sz="1800" dirty="0" smtClean="0">
                <a:latin typeface="Century Gothic" pitchFamily="34" charset="0"/>
              </a:rPr>
              <a:t>  je </a:t>
            </a:r>
            <a:r>
              <a:rPr lang="en-US" sz="1800" dirty="0" err="1" smtClean="0">
                <a:latin typeface="Century Gothic" pitchFamily="34" charset="0"/>
              </a:rPr>
              <a:t>izdata</a:t>
            </a:r>
            <a:r>
              <a:rPr lang="en-US" sz="1800" dirty="0" smtClean="0">
                <a:latin typeface="Century Gothic" pitchFamily="34" charset="0"/>
              </a:rPr>
              <a:t> u </a:t>
            </a:r>
            <a:r>
              <a:rPr lang="en-US" sz="1800" dirty="0" err="1" smtClean="0">
                <a:latin typeface="Century Gothic" pitchFamily="34" charset="0"/>
              </a:rPr>
              <a:t>skladu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tim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uslovima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za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katastarsku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parcelu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koju</a:t>
            </a:r>
            <a:r>
              <a:rPr lang="en-US" sz="1800" dirty="0" smtClean="0">
                <a:latin typeface="Century Gothic" pitchFamily="34" charset="0"/>
              </a:rPr>
              <a:t> je </a:t>
            </a:r>
            <a:r>
              <a:rPr lang="en-US" sz="1800" dirty="0" err="1" smtClean="0">
                <a:latin typeface="Century Gothic" pitchFamily="34" charset="0"/>
              </a:rPr>
              <a:t>podnet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</a:t>
            </a:r>
            <a:r>
              <a:rPr lang="en-US" sz="1800" dirty="0" smtClean="0">
                <a:latin typeface="Century Gothic" pitchFamily="34" charset="0"/>
              </a:rPr>
              <a:t>.</a:t>
            </a:r>
            <a:endParaRPr lang="sr-Latn-RS" sz="1800" dirty="0" smtClean="0">
              <a:latin typeface="Century Gothic" pitchFamily="34" charset="0"/>
            </a:endParaRPr>
          </a:p>
          <a:p>
            <a:pPr lvl="1">
              <a:defRPr/>
            </a:pPr>
            <a:r>
              <a:rPr lang="sr-Latn-RS" sz="1800" dirty="0" smtClean="0">
                <a:latin typeface="Century Gothic" pitchFamily="34" charset="0"/>
              </a:rPr>
              <a:t>Ako ih je izdato više, svi su važeći do njihovog isteka.</a:t>
            </a:r>
            <a:endParaRPr lang="en-US" sz="1800" dirty="0" smtClean="0">
              <a:latin typeface="Century Gothic" pitchFamily="34" charset="0"/>
            </a:endParaRPr>
          </a:p>
          <a:p>
            <a:pPr lvl="1">
              <a:defRPr/>
            </a:pPr>
            <a:r>
              <a:rPr lang="en-US" sz="1800" dirty="0" smtClean="0">
                <a:latin typeface="Century Gothic" pitchFamily="34" charset="0"/>
              </a:rPr>
              <a:t>Po </a:t>
            </a:r>
            <a:r>
              <a:rPr lang="en-US" sz="1800" dirty="0" err="1" smtClean="0">
                <a:latin typeface="Century Gothic" pitchFamily="34" charset="0"/>
              </a:rPr>
              <a:t>izdavanju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lokacijskih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uslova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podnosilac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može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podneti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izmenu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jednog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ili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više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uslova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projektovanje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odnosno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priključenje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objekta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infrastrukturnu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mrežu</a:t>
            </a:r>
            <a:r>
              <a:rPr lang="en-US" sz="1800" dirty="0" smtClean="0">
                <a:latin typeface="Century Gothic" pitchFamily="34" charset="0"/>
              </a:rPr>
              <a:t>, u </a:t>
            </a:r>
            <a:r>
              <a:rPr lang="en-US" sz="1800" dirty="0" err="1" smtClean="0">
                <a:latin typeface="Century Gothic" pitchFamily="34" charset="0"/>
              </a:rPr>
              <a:t>kom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slučaju</a:t>
            </a:r>
            <a:r>
              <a:rPr lang="en-US" sz="1800" dirty="0" smtClean="0">
                <a:latin typeface="Century Gothic" pitchFamily="34" charset="0"/>
              </a:rPr>
              <a:t> se </a:t>
            </a:r>
            <a:r>
              <a:rPr lang="en-US" sz="1800" dirty="0" err="1" smtClean="0">
                <a:latin typeface="Century Gothic" pitchFamily="34" charset="0"/>
              </a:rPr>
              <a:t>izdaju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izmenjeni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lokacijskih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uslova</a:t>
            </a:r>
            <a:r>
              <a:rPr lang="en-US" sz="1800" dirty="0" smtClean="0">
                <a:latin typeface="Century Gothic" pitchFamily="34" charset="0"/>
              </a:rPr>
              <a:t>.</a:t>
            </a:r>
          </a:p>
          <a:p>
            <a:pPr>
              <a:buNone/>
              <a:defRPr/>
            </a:pPr>
            <a:endParaRPr lang="en-US" sz="1800" dirty="0" smtClean="0">
              <a:latin typeface="Century Gothic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pPr algn="ctr">
              <a:buNone/>
            </a:pPr>
            <a:r>
              <a:rPr lang="en-US" sz="2000" b="1" dirty="0" smtClean="0">
                <a:latin typeface="Century Gothic" pitchFamily="34" charset="0"/>
              </a:rPr>
              <a:t>PRAVO PRIGOVORA NA LOKACIJSKE USLOVE</a:t>
            </a:r>
          </a:p>
          <a:p>
            <a:pPr algn="ctr"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Century Gothic" pitchFamily="34" charset="0"/>
              </a:rPr>
              <a:t>	</a:t>
            </a:r>
            <a:r>
              <a:rPr lang="en-US" sz="1800" dirty="0" smtClean="0">
                <a:latin typeface="Century Gothic" pitchFamily="34" charset="0"/>
              </a:rPr>
              <a:t>Na </a:t>
            </a:r>
            <a:r>
              <a:rPr lang="en-US" sz="1800" dirty="0" err="1" smtClean="0">
                <a:latin typeface="Century Gothic" pitchFamily="34" charset="0"/>
              </a:rPr>
              <a:t>izdate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lokacijske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uslove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može</a:t>
            </a:r>
            <a:r>
              <a:rPr lang="en-US" sz="1800" dirty="0" smtClean="0">
                <a:latin typeface="Century Gothic" pitchFamily="34" charset="0"/>
              </a:rPr>
              <a:t> se </a:t>
            </a:r>
            <a:r>
              <a:rPr lang="en-US" sz="1800" dirty="0" err="1" smtClean="0">
                <a:latin typeface="Century Gothic" pitchFamily="34" charset="0"/>
              </a:rPr>
              <a:t>uložiti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prigovor</a:t>
            </a:r>
            <a:r>
              <a:rPr lang="en-US" sz="1800" b="1" dirty="0" smtClean="0">
                <a:latin typeface="Century Gothic" pitchFamily="34" charset="0"/>
              </a:rPr>
              <a:t> u </a:t>
            </a:r>
            <a:r>
              <a:rPr lang="en-US" sz="1800" b="1" dirty="0" err="1" smtClean="0">
                <a:latin typeface="Century Gothic" pitchFamily="34" charset="0"/>
              </a:rPr>
              <a:t>roku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od</a:t>
            </a:r>
            <a:r>
              <a:rPr lang="en-US" sz="1800" b="1" dirty="0" smtClean="0">
                <a:latin typeface="Century Gothic" pitchFamily="34" charset="0"/>
              </a:rPr>
              <a:t> 3 </a:t>
            </a:r>
            <a:r>
              <a:rPr lang="en-US" sz="1800" b="1" dirty="0" err="1" smtClean="0">
                <a:latin typeface="Century Gothic" pitchFamily="34" charset="0"/>
              </a:rPr>
              <a:t>radna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dana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od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dana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izdavanja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nadležnom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opštinskom</a:t>
            </a:r>
            <a:r>
              <a:rPr lang="sr-Latn-R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veću</a:t>
            </a:r>
            <a:r>
              <a:rPr lang="en-US" sz="1800" dirty="0" smtClean="0">
                <a:latin typeface="Century Gothic" pitchFamily="34" charset="0"/>
              </a:rPr>
              <a:t>, a </a:t>
            </a:r>
            <a:r>
              <a:rPr lang="en-US" sz="1800" dirty="0" err="1" smtClean="0">
                <a:latin typeface="Century Gothic" pitchFamily="34" charset="0"/>
              </a:rPr>
              <a:t>Vladi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preko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Ministarstva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ako</a:t>
            </a:r>
            <a:r>
              <a:rPr lang="en-US" sz="1800" dirty="0" smtClean="0">
                <a:latin typeface="Century Gothic" pitchFamily="34" charset="0"/>
              </a:rPr>
              <a:t> je </a:t>
            </a:r>
            <a:r>
              <a:rPr lang="en-US" sz="1800" dirty="0" err="1" smtClean="0">
                <a:latin typeface="Century Gothic" pitchFamily="34" charset="0"/>
              </a:rPr>
              <a:t>lokacijske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uslove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izdalo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Ministarstvo</a:t>
            </a:r>
            <a:r>
              <a:rPr lang="sr-Latn-RS" sz="1800" dirty="0" smtClean="0">
                <a:latin typeface="Century Gothic" pitchFamily="34" charset="0"/>
              </a:rPr>
              <a:t>, preko nadležnog organa .</a:t>
            </a:r>
            <a:endParaRPr lang="en-US" sz="1800" dirty="0" smtClean="0">
              <a:latin typeface="Century Gothic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1800" b="1" u="sng" dirty="0" smtClean="0">
                <a:latin typeface="Century Gothic" pitchFamily="34" charset="0"/>
              </a:rPr>
              <a:t>POSTUPAK ZA IZDAVANJE GRAĐEVINSKE DOZVOLE -1</a:t>
            </a:r>
            <a:endParaRPr lang="sr-Latn-RS" sz="1800" b="1" u="sng" dirty="0" smtClean="0">
              <a:latin typeface="Century Gothic" pitchFamily="34" charset="0"/>
            </a:endParaRPr>
          </a:p>
          <a:p>
            <a:pPr algn="ctr">
              <a:buNone/>
            </a:pPr>
            <a:endParaRPr lang="en-US" sz="1800" b="1" u="sng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1800" dirty="0" smtClean="0">
                <a:latin typeface="Century Gothic" pitchFamily="34" charset="0"/>
              </a:rPr>
              <a:t>	</a:t>
            </a:r>
            <a:r>
              <a:rPr lang="en-US" sz="1800" dirty="0" err="1" smtClean="0">
                <a:latin typeface="Century Gothic" pitchFamily="34" charset="0"/>
              </a:rPr>
              <a:t>Postupak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izdavanje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građevinske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dozvole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pokreće</a:t>
            </a:r>
            <a:r>
              <a:rPr lang="en-US" sz="1800" dirty="0" smtClean="0">
                <a:latin typeface="Century Gothic" pitchFamily="34" charset="0"/>
              </a:rPr>
              <a:t> se </a:t>
            </a:r>
            <a:r>
              <a:rPr lang="en-US" sz="1800" dirty="0" err="1" smtClean="0">
                <a:latin typeface="Century Gothic" pitchFamily="34" charset="0"/>
              </a:rPr>
              <a:t>podnošenjem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zahteva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Nadležnom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organu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sr-Latn-RS" sz="1800" dirty="0" smtClean="0">
                <a:latin typeface="Century Gothic" pitchFamily="34" charset="0"/>
              </a:rPr>
              <a:t>ispravno popunjenom </a:t>
            </a:r>
            <a:r>
              <a:rPr lang="en-US" sz="1800" dirty="0" err="1" smtClean="0">
                <a:latin typeface="Century Gothic" pitchFamily="34" charset="0"/>
              </a:rPr>
              <a:t>formularu</a:t>
            </a:r>
            <a:r>
              <a:rPr lang="sr-Latn-RS" sz="1800" dirty="0" smtClean="0">
                <a:latin typeface="Century Gothic" pitchFamily="34" charset="0"/>
              </a:rPr>
              <a:t> koji je propisao Ministar i može se naći na ovom sajtu u prilogu </a:t>
            </a:r>
            <a:r>
              <a:rPr lang="sr-Latn-RS" sz="1800" b="1" dirty="0" smtClean="0">
                <a:latin typeface="Century Gothic" pitchFamily="34" charset="0"/>
              </a:rPr>
              <a:t>OBRASCI ZAHTEVA I UPUTSTVA</a:t>
            </a:r>
            <a:r>
              <a:rPr lang="en-US" sz="1800" b="1" dirty="0" smtClean="0">
                <a:latin typeface="Century Gothic" pitchFamily="34" charset="0"/>
              </a:rPr>
              <a:t>.</a:t>
            </a:r>
          </a:p>
          <a:p>
            <a:pPr>
              <a:buNone/>
            </a:pPr>
            <a:r>
              <a:rPr lang="en-US" sz="1800" dirty="0" smtClean="0">
                <a:latin typeface="Century Gothic" pitchFamily="34" charset="0"/>
              </a:rPr>
              <a:t>	</a:t>
            </a:r>
            <a:r>
              <a:rPr lang="en-US" sz="1800" dirty="0" err="1" smtClean="0">
                <a:latin typeface="Century Gothic" pitchFamily="34" charset="0"/>
              </a:rPr>
              <a:t>Sastavni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deo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stava</a:t>
            </a:r>
            <a:r>
              <a:rPr lang="en-US" sz="1800" dirty="0" smtClean="0">
                <a:latin typeface="Century Gothic" pitchFamily="34" charset="0"/>
              </a:rPr>
              <a:t> 1. </a:t>
            </a:r>
            <a:r>
              <a:rPr lang="en-US" sz="1800" dirty="0" err="1" smtClean="0">
                <a:latin typeface="Century Gothic" pitchFamily="34" charset="0"/>
              </a:rPr>
              <a:t>ovog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člana</a:t>
            </a:r>
            <a:r>
              <a:rPr lang="en-US" sz="1800" dirty="0" smtClean="0">
                <a:latin typeface="Century Gothic" pitchFamily="34" charset="0"/>
              </a:rPr>
              <a:t> je </a:t>
            </a:r>
            <a:r>
              <a:rPr lang="en-US" sz="1800" b="1" dirty="0" smtClean="0">
                <a:latin typeface="Century Gothic" pitchFamily="34" charset="0"/>
              </a:rPr>
              <a:t>IZVOD IZ PROJEKTA ZA GRAĐEVINSKU DOZVOLU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čija</a:t>
            </a:r>
            <a:r>
              <a:rPr lang="en-US" sz="1800" dirty="0" smtClean="0">
                <a:latin typeface="Century Gothic" pitchFamily="34" charset="0"/>
              </a:rPr>
              <a:t> je forma </a:t>
            </a:r>
            <a:r>
              <a:rPr lang="en-US" sz="1800" dirty="0" err="1" smtClean="0">
                <a:latin typeface="Century Gothic" pitchFamily="34" charset="0"/>
              </a:rPr>
              <a:t>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sadržina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propisana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Pravilnikom</a:t>
            </a:r>
            <a:r>
              <a:rPr lang="en-US" sz="1800" dirty="0" smtClean="0">
                <a:latin typeface="Century Gothic" pitchFamily="34" charset="0"/>
              </a:rPr>
              <a:t> o </a:t>
            </a:r>
            <a:r>
              <a:rPr lang="en-US" sz="1800" dirty="0" err="1" smtClean="0">
                <a:latin typeface="Century Gothic" pitchFamily="34" charset="0"/>
              </a:rPr>
              <a:t>klasifikaciji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sadržaju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tehničke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dokumentacije</a:t>
            </a:r>
            <a:r>
              <a:rPr lang="en-US" sz="1800" dirty="0" smtClean="0">
                <a:latin typeface="Century Gothic" pitchFamily="34" charset="0"/>
              </a:rPr>
              <a:t>.</a:t>
            </a:r>
          </a:p>
          <a:p>
            <a:pPr>
              <a:spcAft>
                <a:spcPct val="0"/>
              </a:spcAft>
            </a:pPr>
            <a:r>
              <a:rPr lang="en-US" sz="1800" dirty="0" err="1" smtClean="0">
                <a:latin typeface="Century Gothic" pitchFamily="34" charset="0"/>
              </a:rPr>
              <a:t>Uz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</a:t>
            </a:r>
            <a:r>
              <a:rPr lang="en-US" sz="1800" dirty="0" smtClean="0">
                <a:latin typeface="Century Gothic" pitchFamily="34" charset="0"/>
              </a:rPr>
              <a:t> se </a:t>
            </a:r>
            <a:r>
              <a:rPr lang="en-US" sz="1800" dirty="0" err="1" smtClean="0">
                <a:latin typeface="Century Gothic" pitchFamily="34" charset="0"/>
              </a:rPr>
              <a:t>podnosi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</a:t>
            </a:r>
            <a:r>
              <a:rPr lang="en-US" sz="1800" dirty="0" smtClean="0">
                <a:latin typeface="Century Gothic" pitchFamily="34" charset="0"/>
              </a:rPr>
              <a:t>:</a:t>
            </a:r>
          </a:p>
          <a:p>
            <a:pPr marL="800100" lvl="1" indent="-342900">
              <a:spcAft>
                <a:spcPct val="0"/>
              </a:spcAft>
              <a:buFont typeface="Century Gothic" pitchFamily="34" charset="0"/>
              <a:buAutoNum type="arabicParenR"/>
            </a:pPr>
            <a:r>
              <a:rPr lang="en-US" sz="1800" b="1" dirty="0" err="1" smtClean="0">
                <a:latin typeface="Century Gothic" pitchFamily="34" charset="0"/>
              </a:rPr>
              <a:t>projekat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građevinsku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dozvolu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izrađen</a:t>
            </a:r>
            <a:r>
              <a:rPr lang="en-US" sz="1800" dirty="0" smtClean="0">
                <a:latin typeface="Century Gothic" pitchFamily="34" charset="0"/>
              </a:rPr>
              <a:t> u </a:t>
            </a:r>
            <a:r>
              <a:rPr lang="en-US" sz="1800" dirty="0" err="1" smtClean="0">
                <a:latin typeface="Century Gothic" pitchFamily="34" charset="0"/>
              </a:rPr>
              <a:t>skladu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Pravilnikom</a:t>
            </a:r>
            <a:r>
              <a:rPr lang="en-US" sz="1800" dirty="0" smtClean="0">
                <a:latin typeface="Century Gothic" pitchFamily="34" charset="0"/>
              </a:rPr>
              <a:t> o </a:t>
            </a:r>
            <a:r>
              <a:rPr lang="en-US" sz="1800" dirty="0" err="1" smtClean="0">
                <a:latin typeface="Century Gothic" pitchFamily="34" charset="0"/>
              </a:rPr>
              <a:t>sadržini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tehničke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dokumentacije</a:t>
            </a:r>
            <a:r>
              <a:rPr lang="en-US" sz="1800" dirty="0" smtClean="0">
                <a:latin typeface="Century Gothic" pitchFamily="34" charset="0"/>
              </a:rPr>
              <a:t> (</a:t>
            </a:r>
            <a:r>
              <a:rPr lang="en-US" sz="1800" dirty="0" err="1" smtClean="0">
                <a:latin typeface="Century Gothic" pitchFamily="34" charset="0"/>
              </a:rPr>
              <a:t>sadržaj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projekta</a:t>
            </a:r>
            <a:r>
              <a:rPr lang="en-US" sz="1800" dirty="0" smtClean="0">
                <a:latin typeface="Century Gothic" pitchFamily="34" charset="0"/>
              </a:rPr>
              <a:t> je </a:t>
            </a:r>
            <a:r>
              <a:rPr lang="en-US" sz="1800" dirty="0" err="1" smtClean="0">
                <a:latin typeface="Century Gothic" pitchFamily="34" charset="0"/>
              </a:rPr>
              <a:t>propisan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prema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vrsti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klasi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objekta</a:t>
            </a:r>
            <a:r>
              <a:rPr lang="en-US" sz="1800" dirty="0" smtClean="0">
                <a:latin typeface="Century Gothic" pitchFamily="34" charset="0"/>
              </a:rPr>
              <a:t>)</a:t>
            </a:r>
            <a:r>
              <a:rPr lang="sr-Latn-RS" sz="1800" dirty="0" smtClean="0">
                <a:latin typeface="Century Gothic" pitchFamily="34" charset="0"/>
              </a:rPr>
              <a:t>, u papirnoj i </a:t>
            </a:r>
            <a:r>
              <a:rPr lang="sr-Latn-RS" sz="1800" b="1" dirty="0" smtClean="0">
                <a:latin typeface="Century Gothic" pitchFamily="34" charset="0"/>
              </a:rPr>
              <a:t>elektronskoj formi</a:t>
            </a:r>
            <a:r>
              <a:rPr lang="en-US" sz="1800" dirty="0" smtClean="0">
                <a:latin typeface="Century Gothic" pitchFamily="34" charset="0"/>
              </a:rPr>
              <a:t>; </a:t>
            </a:r>
          </a:p>
          <a:p>
            <a:pPr marL="800100" lvl="1" indent="-342900">
              <a:spcAft>
                <a:spcPct val="0"/>
              </a:spcAft>
              <a:buFont typeface="Century Gothic" pitchFamily="34" charset="0"/>
              <a:buAutoNum type="arabicParenR"/>
            </a:pPr>
            <a:r>
              <a:rPr lang="en-US" sz="1800" dirty="0" err="1" smtClean="0">
                <a:latin typeface="Century Gothic" pitchFamily="34" charset="0"/>
              </a:rPr>
              <a:t>dokaz</a:t>
            </a:r>
            <a:r>
              <a:rPr lang="en-US" sz="1800" dirty="0" smtClean="0">
                <a:latin typeface="Century Gothic" pitchFamily="34" charset="0"/>
              </a:rPr>
              <a:t> o </a:t>
            </a:r>
            <a:r>
              <a:rPr lang="en-US" sz="1800" dirty="0" err="1" smtClean="0">
                <a:latin typeface="Century Gothic" pitchFamily="34" charset="0"/>
              </a:rPr>
              <a:t>uplaćenoj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administrativnoj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taksi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dirty="0" smtClean="0">
                <a:latin typeface="Century Gothic" pitchFamily="34" charset="0"/>
              </a:rPr>
              <a:t>; </a:t>
            </a:r>
            <a:r>
              <a:rPr lang="en-US" sz="1800" dirty="0" err="1" smtClean="0">
                <a:latin typeface="Century Gothic" pitchFamily="34" charset="0"/>
              </a:rPr>
              <a:t>i</a:t>
            </a:r>
            <a:endParaRPr lang="en-US" sz="1800" dirty="0" smtClean="0">
              <a:latin typeface="Century Gothic" pitchFamily="34" charset="0"/>
            </a:endParaRPr>
          </a:p>
          <a:p>
            <a:pPr marL="800100" lvl="1" indent="-342900">
              <a:spcAft>
                <a:spcPct val="0"/>
              </a:spcAft>
              <a:buFont typeface="Century Gothic" pitchFamily="34" charset="0"/>
              <a:buAutoNum type="arabicParenR"/>
            </a:pPr>
            <a:r>
              <a:rPr lang="en-US" sz="1800" b="1" dirty="0" err="1" smtClean="0">
                <a:latin typeface="Century Gothic" pitchFamily="34" charset="0"/>
              </a:rPr>
              <a:t>ugovori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sa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imaocima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javnih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ovlašćenja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dirty="0" smtClean="0">
                <a:latin typeface="Century Gothic" pitchFamily="34" charset="0"/>
              </a:rPr>
              <a:t>o </a:t>
            </a:r>
            <a:r>
              <a:rPr lang="en-US" sz="1800" dirty="0" err="1" smtClean="0">
                <a:latin typeface="Century Gothic" pitchFamily="34" charset="0"/>
              </a:rPr>
              <a:t>izgradnji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nedostajuće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infrastrukture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ako</a:t>
            </a:r>
            <a:r>
              <a:rPr lang="en-US" sz="1800" b="1" dirty="0" smtClean="0">
                <a:latin typeface="Century Gothic" pitchFamily="34" charset="0"/>
              </a:rPr>
              <a:t> je u </a:t>
            </a:r>
            <a:r>
              <a:rPr lang="en-US" sz="1800" b="1" dirty="0" err="1" smtClean="0">
                <a:latin typeface="Century Gothic" pitchFamily="34" charset="0"/>
              </a:rPr>
              <a:t>izdatim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lokacijskim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uslovima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navedeno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su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uslov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izdavanje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građevinske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dozvole</a:t>
            </a:r>
            <a:r>
              <a:rPr lang="en-US" sz="1800" dirty="0" smtClean="0">
                <a:latin typeface="Century Gothic" pitchFamily="34" charset="0"/>
              </a:rPr>
              <a:t>.</a:t>
            </a:r>
            <a:endParaRPr lang="en-US" sz="1800" b="1" dirty="0" smtClean="0">
              <a:latin typeface="Century Gothic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/>
          <a:lstStyle/>
          <a:p>
            <a:pPr algn="ctr">
              <a:buNone/>
            </a:pPr>
            <a:r>
              <a:rPr lang="en-US" sz="1800" b="1" dirty="0" smtClean="0">
                <a:latin typeface="Century Gothic" pitchFamily="34" charset="0"/>
              </a:rPr>
              <a:t>POSTUPAK ZA IZDAVANJE GRAĐEVINSKE DOZVOLE -2</a:t>
            </a:r>
          </a:p>
          <a:p>
            <a:pPr algn="ctr">
              <a:buNone/>
            </a:pPr>
            <a:endParaRPr lang="en-US" sz="1800" b="1" dirty="0" smtClean="0">
              <a:latin typeface="Century Gothic" pitchFamily="34" charset="0"/>
            </a:endParaRPr>
          </a:p>
          <a:p>
            <a:r>
              <a:rPr lang="en-US" sz="1800" dirty="0" smtClean="0">
                <a:latin typeface="Century Gothic" pitchFamily="34" charset="0"/>
              </a:rPr>
              <a:t>Po </a:t>
            </a:r>
            <a:r>
              <a:rPr lang="en-US" sz="1800" dirty="0" err="1" smtClean="0">
                <a:latin typeface="Century Gothic" pitchFamily="34" charset="0"/>
              </a:rPr>
              <a:t>prijemu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izdavanje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građevinske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dozvole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nadležni</a:t>
            </a:r>
            <a:r>
              <a:rPr lang="en-US" sz="1800" b="1" dirty="0" smtClean="0">
                <a:latin typeface="Century Gothic" pitchFamily="34" charset="0"/>
              </a:rPr>
              <a:t> organ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isključivo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vrši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proveru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ispunjenost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formalnih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uslova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izdavanje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građevinske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dozvole</a:t>
            </a:r>
            <a:r>
              <a:rPr lang="en-US" sz="1800" dirty="0" smtClean="0">
                <a:latin typeface="Century Gothic" pitchFamily="34" charset="0"/>
              </a:rPr>
              <a:t>: </a:t>
            </a:r>
          </a:p>
          <a:p>
            <a:pPr marL="800100" lvl="1" indent="-342900">
              <a:buFont typeface="Century Gothic" pitchFamily="34" charset="0"/>
              <a:buAutoNum type="arabicParenR"/>
            </a:pPr>
            <a:r>
              <a:rPr lang="en-US" sz="1800" dirty="0" err="1" smtClean="0">
                <a:latin typeface="Century Gothic" pitchFamily="34" charset="0"/>
              </a:rPr>
              <a:t>da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li</a:t>
            </a:r>
            <a:r>
              <a:rPr lang="en-US" sz="1800" dirty="0" smtClean="0">
                <a:latin typeface="Century Gothic" pitchFamily="34" charset="0"/>
              </a:rPr>
              <a:t> je </a:t>
            </a:r>
            <a:r>
              <a:rPr lang="en-US" sz="1800" dirty="0" err="1" smtClean="0">
                <a:latin typeface="Century Gothic" pitchFamily="34" charset="0"/>
              </a:rPr>
              <a:t>nadležan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postupanje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zahtevu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odnosno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prijavi</a:t>
            </a:r>
            <a:r>
              <a:rPr lang="en-US" sz="1800" dirty="0" smtClean="0">
                <a:latin typeface="Century Gothic" pitchFamily="34" charset="0"/>
              </a:rPr>
              <a:t>;</a:t>
            </a:r>
          </a:p>
          <a:p>
            <a:pPr marL="800100" lvl="1" indent="-342900">
              <a:buFont typeface="Century Gothic" pitchFamily="34" charset="0"/>
              <a:buAutoNum type="arabicParenR"/>
            </a:pPr>
            <a:r>
              <a:rPr lang="en-US" sz="1800" dirty="0" err="1" smtClean="0">
                <a:latin typeface="Century Gothic" pitchFamily="34" charset="0"/>
              </a:rPr>
              <a:t>da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li</a:t>
            </a:r>
            <a:r>
              <a:rPr lang="en-US" sz="1800" dirty="0" smtClean="0">
                <a:latin typeface="Century Gothic" pitchFamily="34" charset="0"/>
              </a:rPr>
              <a:t> je </a:t>
            </a:r>
            <a:r>
              <a:rPr lang="en-US" sz="1800" dirty="0" err="1" smtClean="0">
                <a:latin typeface="Century Gothic" pitchFamily="34" charset="0"/>
              </a:rPr>
              <a:t>podnosilac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zahteva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odnosno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prijave</a:t>
            </a:r>
            <a:r>
              <a:rPr lang="en-US" sz="1800" dirty="0" smtClean="0">
                <a:latin typeface="Century Gothic" pitchFamily="34" charset="0"/>
              </a:rPr>
              <a:t> lice </a:t>
            </a:r>
            <a:r>
              <a:rPr lang="en-US" sz="1800" dirty="0" err="1" smtClean="0">
                <a:latin typeface="Century Gothic" pitchFamily="34" charset="0"/>
              </a:rPr>
              <a:t>koje</a:t>
            </a:r>
            <a:r>
              <a:rPr lang="en-US" sz="1800" dirty="0" smtClean="0">
                <a:latin typeface="Century Gothic" pitchFamily="34" charset="0"/>
              </a:rPr>
              <a:t>, u </a:t>
            </a:r>
            <a:r>
              <a:rPr lang="en-US" sz="1800" dirty="0" err="1" smtClean="0">
                <a:latin typeface="Century Gothic" pitchFamily="34" charset="0"/>
              </a:rPr>
              <a:t>skladu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ovim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zakonom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može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biti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podnosilac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odnosno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prijave</a:t>
            </a:r>
            <a:r>
              <a:rPr lang="en-US" sz="1800" dirty="0" smtClean="0">
                <a:latin typeface="Century Gothic" pitchFamily="34" charset="0"/>
              </a:rPr>
              <a:t>;</a:t>
            </a:r>
          </a:p>
          <a:p>
            <a:pPr marL="800100" lvl="1" indent="-342900">
              <a:buFont typeface="Century Gothic" pitchFamily="34" charset="0"/>
              <a:buAutoNum type="arabicParenR"/>
            </a:pPr>
            <a:r>
              <a:rPr lang="en-US" sz="1800" dirty="0" err="1" smtClean="0">
                <a:latin typeface="Century Gothic" pitchFamily="34" charset="0"/>
              </a:rPr>
              <a:t>da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li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odnosno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prijava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sadrži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sve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propisane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podatke</a:t>
            </a:r>
            <a:r>
              <a:rPr lang="en-US" sz="1800" dirty="0" smtClean="0">
                <a:latin typeface="Century Gothic" pitchFamily="34" charset="0"/>
              </a:rPr>
              <a:t>;</a:t>
            </a:r>
          </a:p>
          <a:p>
            <a:pPr marL="800100" lvl="1" indent="-342900">
              <a:buFont typeface="Century Gothic" pitchFamily="34" charset="0"/>
              <a:buAutoNum type="arabicParenR"/>
            </a:pPr>
            <a:r>
              <a:rPr lang="en-US" sz="1800" dirty="0" err="1" smtClean="0">
                <a:latin typeface="Century Gothic" pitchFamily="34" charset="0"/>
              </a:rPr>
              <a:t>da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li</a:t>
            </a:r>
            <a:r>
              <a:rPr lang="en-US" sz="1800" dirty="0" smtClean="0">
                <a:latin typeface="Century Gothic" pitchFamily="34" charset="0"/>
              </a:rPr>
              <a:t> je </a:t>
            </a:r>
            <a:r>
              <a:rPr lang="en-US" sz="1800" dirty="0" err="1" smtClean="0">
                <a:latin typeface="Century Gothic" pitchFamily="34" charset="0"/>
              </a:rPr>
              <a:t>uz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odnosno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prijavu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priložena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sva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dokumentacija</a:t>
            </a:r>
            <a:r>
              <a:rPr lang="en-US" sz="1800" dirty="0" smtClean="0">
                <a:latin typeface="Century Gothic" pitchFamily="34" charset="0"/>
              </a:rPr>
              <a:t>;</a:t>
            </a:r>
          </a:p>
          <a:p>
            <a:pPr marL="800100" lvl="1" indent="-342900">
              <a:buFont typeface="Century Gothic" pitchFamily="34" charset="0"/>
              <a:buAutoNum type="arabicParenR"/>
            </a:pPr>
            <a:r>
              <a:rPr lang="en-US" sz="1800" dirty="0" err="1" smtClean="0">
                <a:latin typeface="Century Gothic" pitchFamily="34" charset="0"/>
              </a:rPr>
              <a:t>da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li</a:t>
            </a:r>
            <a:r>
              <a:rPr lang="en-US" sz="1800" dirty="0" smtClean="0">
                <a:latin typeface="Century Gothic" pitchFamily="34" charset="0"/>
              </a:rPr>
              <a:t> je </a:t>
            </a:r>
            <a:r>
              <a:rPr lang="en-US" sz="1800" dirty="0" err="1" smtClean="0">
                <a:latin typeface="Century Gothic" pitchFamily="34" charset="0"/>
              </a:rPr>
              <a:t>uz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priložen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dokaz</a:t>
            </a:r>
            <a:r>
              <a:rPr lang="en-US" sz="1800" dirty="0" smtClean="0">
                <a:latin typeface="Century Gothic" pitchFamily="34" charset="0"/>
              </a:rPr>
              <a:t> o </a:t>
            </a:r>
            <a:r>
              <a:rPr lang="en-US" sz="1800" dirty="0" err="1" smtClean="0">
                <a:latin typeface="Century Gothic" pitchFamily="34" charset="0"/>
              </a:rPr>
              <a:t>uplati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propisane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naknade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odnosno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takse</a:t>
            </a:r>
            <a:r>
              <a:rPr lang="en-US" sz="1800" dirty="0" smtClean="0">
                <a:latin typeface="Century Gothic" pitchFamily="34" charset="0"/>
              </a:rPr>
              <a:t>;</a:t>
            </a:r>
          </a:p>
          <a:p>
            <a:pPr marL="800100" lvl="1" indent="-342900">
              <a:buFont typeface="Century Gothic" pitchFamily="34" charset="0"/>
              <a:buAutoNum type="arabicParenR"/>
            </a:pPr>
            <a:r>
              <a:rPr lang="en-US" sz="1800" dirty="0" err="1" smtClean="0">
                <a:latin typeface="Century Gothic" pitchFamily="34" charset="0"/>
              </a:rPr>
              <a:t>da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li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podaci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navedeni</a:t>
            </a:r>
            <a:r>
              <a:rPr lang="en-US" sz="1800" b="1" dirty="0" smtClean="0">
                <a:latin typeface="Century Gothic" pitchFamily="34" charset="0"/>
              </a:rPr>
              <a:t> u </a:t>
            </a:r>
            <a:r>
              <a:rPr lang="en-US" sz="1800" b="1" dirty="0" err="1" smtClean="0">
                <a:latin typeface="Century Gothic" pitchFamily="34" charset="0"/>
              </a:rPr>
              <a:t>izvodu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iz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projekta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građevinsku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dozvolu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koji</a:t>
            </a:r>
            <a:r>
              <a:rPr lang="en-US" sz="1800" dirty="0" smtClean="0">
                <a:latin typeface="Century Gothic" pitchFamily="34" charset="0"/>
              </a:rPr>
              <a:t> je </a:t>
            </a:r>
            <a:r>
              <a:rPr lang="en-US" sz="1800" dirty="0" err="1" smtClean="0">
                <a:latin typeface="Century Gothic" pitchFamily="34" charset="0"/>
              </a:rPr>
              <a:t>sastavni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deo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izdavanje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građevinske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dozvole</a:t>
            </a:r>
            <a:r>
              <a:rPr lang="en-US" sz="1800" dirty="0" smtClean="0">
                <a:latin typeface="Century Gothic" pitchFamily="34" charset="0"/>
              </a:rPr>
              <a:t>, u </a:t>
            </a:r>
            <a:r>
              <a:rPr lang="en-US" sz="1800" dirty="0" err="1" smtClean="0">
                <a:latin typeface="Century Gothic" pitchFamily="34" charset="0"/>
              </a:rPr>
              <a:t>skladu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izdatim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lokacijskim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uslovima</a:t>
            </a:r>
            <a:r>
              <a:rPr lang="en-US" sz="1800" dirty="0" smtClean="0">
                <a:latin typeface="Century Gothic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en-US" sz="1900" b="1" dirty="0" smtClean="0">
                <a:latin typeface="Century Gothic" pitchFamily="34" charset="0"/>
              </a:rPr>
              <a:t>POSTUPAK ZA IZDAVANJE GRAĐEVINSKE DOZVOLE</a:t>
            </a:r>
            <a:r>
              <a:rPr lang="sr-Latn-ME" sz="1900" b="1" dirty="0" smtClean="0">
                <a:latin typeface="Century Gothic" pitchFamily="34" charset="0"/>
              </a:rPr>
              <a:t> - 3</a:t>
            </a:r>
            <a:endParaRPr lang="en-US" sz="1900" b="1" dirty="0" smtClean="0">
              <a:latin typeface="Century Gothic" pitchFamily="34" charset="0"/>
            </a:endParaRPr>
          </a:p>
          <a:p>
            <a:pPr algn="ctr">
              <a:buNone/>
              <a:defRPr/>
            </a:pPr>
            <a:endParaRPr lang="en-US" sz="2000" b="1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sr-Latn-RS" b="1" dirty="0" smtClean="0">
                <a:latin typeface="Century Gothic" pitchFamily="34" charset="0"/>
              </a:rPr>
              <a:t>	</a:t>
            </a:r>
            <a:r>
              <a:rPr lang="en-US" sz="1800" b="1" dirty="0" err="1" smtClean="0">
                <a:latin typeface="Century Gothic" pitchFamily="34" charset="0"/>
              </a:rPr>
              <a:t>Ako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su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ispunjeni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formalni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uslovi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nadležni</a:t>
            </a:r>
            <a:r>
              <a:rPr lang="en-US" sz="1800" dirty="0" smtClean="0">
                <a:latin typeface="Century Gothic" pitchFamily="34" charset="0"/>
              </a:rPr>
              <a:t> organ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donosi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rešenje</a:t>
            </a:r>
            <a:r>
              <a:rPr lang="en-US" sz="1800" b="1" dirty="0" smtClean="0">
                <a:latin typeface="Century Gothic" pitchFamily="34" charset="0"/>
              </a:rPr>
              <a:t> o </a:t>
            </a:r>
            <a:r>
              <a:rPr lang="en-US" sz="1800" b="1" dirty="0" err="1" smtClean="0">
                <a:latin typeface="Century Gothic" pitchFamily="34" charset="0"/>
              </a:rPr>
              <a:t>građevinskoj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dozvoli</a:t>
            </a:r>
            <a:r>
              <a:rPr lang="en-US" sz="1800" b="1" dirty="0" smtClean="0">
                <a:latin typeface="Century Gothic" pitchFamily="34" charset="0"/>
              </a:rPr>
              <a:t>, u </a:t>
            </a:r>
            <a:r>
              <a:rPr lang="en-US" sz="1800" b="1" dirty="0" err="1" smtClean="0">
                <a:latin typeface="Century Gothic" pitchFamily="34" charset="0"/>
              </a:rPr>
              <a:t>roku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od</a:t>
            </a:r>
            <a:r>
              <a:rPr lang="en-US" sz="1800" b="1" dirty="0" smtClean="0">
                <a:latin typeface="Century Gothic" pitchFamily="34" charset="0"/>
              </a:rPr>
              <a:t> 5 </a:t>
            </a:r>
            <a:r>
              <a:rPr lang="en-US" sz="1800" b="1" dirty="0" err="1" smtClean="0">
                <a:latin typeface="Century Gothic" pitchFamily="34" charset="0"/>
              </a:rPr>
              <a:t>radnih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dana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od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dana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podnošenja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zahteva</a:t>
            </a:r>
            <a:r>
              <a:rPr lang="en-US" sz="1800" dirty="0" smtClean="0">
                <a:latin typeface="Century Gothic" pitchFamily="34" charset="0"/>
              </a:rPr>
              <a:t>..</a:t>
            </a:r>
          </a:p>
          <a:p>
            <a:pPr>
              <a:buNone/>
              <a:defRPr/>
            </a:pPr>
            <a:r>
              <a:rPr lang="sr-Latn-RS" sz="1800" b="1" dirty="0" smtClean="0">
                <a:latin typeface="Century Gothic" pitchFamily="34" charset="0"/>
              </a:rPr>
              <a:t>	</a:t>
            </a:r>
            <a:r>
              <a:rPr lang="en-US" sz="1800" b="1" dirty="0" err="1" smtClean="0">
                <a:latin typeface="Century Gothic" pitchFamily="34" charset="0"/>
              </a:rPr>
              <a:t>Ako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nisu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ispunjeni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formalni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uslovi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dalje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postupanje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nadležni</a:t>
            </a:r>
            <a:r>
              <a:rPr lang="en-US" sz="1800" dirty="0" smtClean="0">
                <a:latin typeface="Century Gothic" pitchFamily="34" charset="0"/>
              </a:rPr>
              <a:t> organ </a:t>
            </a:r>
            <a:r>
              <a:rPr lang="en-US" sz="1800" dirty="0" err="1" smtClean="0">
                <a:latin typeface="Century Gothic" pitchFamily="34" charset="0"/>
              </a:rPr>
              <a:t>zahtev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odbacuje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zaključkom</a:t>
            </a:r>
            <a:r>
              <a:rPr lang="en-US" sz="1800" dirty="0" smtClean="0">
                <a:latin typeface="Century Gothic" pitchFamily="34" charset="0"/>
              </a:rPr>
              <a:t>.</a:t>
            </a:r>
          </a:p>
          <a:p>
            <a:pPr>
              <a:buNone/>
              <a:defRPr/>
            </a:pPr>
            <a:r>
              <a:rPr lang="sr-Latn-RS" sz="1800" dirty="0" smtClean="0">
                <a:latin typeface="Century Gothic" pitchFamily="34" charset="0"/>
              </a:rPr>
              <a:t>	</a:t>
            </a:r>
            <a:r>
              <a:rPr lang="en-US" sz="1800" dirty="0" err="1" smtClean="0">
                <a:latin typeface="Century Gothic" pitchFamily="34" charset="0"/>
              </a:rPr>
              <a:t>Ako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podnosilac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otkloni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utvrđene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nedostatke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podnese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usaglašeni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zahtev</a:t>
            </a:r>
            <a:r>
              <a:rPr lang="en-US" sz="1800" b="1" dirty="0" smtClean="0">
                <a:latin typeface="Century Gothic" pitchFamily="34" charset="0"/>
              </a:rPr>
              <a:t> u </a:t>
            </a:r>
            <a:r>
              <a:rPr lang="en-US" sz="1800" b="1" dirty="0" err="1" smtClean="0">
                <a:latin typeface="Century Gothic" pitchFamily="34" charset="0"/>
              </a:rPr>
              <a:t>roku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od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deset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dana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od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dana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prijema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zaključka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stava</a:t>
            </a:r>
            <a:r>
              <a:rPr lang="en-US" sz="1800" dirty="0" smtClean="0">
                <a:latin typeface="Century Gothic" pitchFamily="34" charset="0"/>
              </a:rPr>
              <a:t> 3. </a:t>
            </a:r>
            <a:r>
              <a:rPr lang="en-US" sz="1800" dirty="0" err="1" smtClean="0">
                <a:latin typeface="Century Gothic" pitchFamily="34" charset="0"/>
              </a:rPr>
              <a:t>ovog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člana</a:t>
            </a:r>
            <a:r>
              <a:rPr lang="en-US" sz="1800" dirty="0" smtClean="0">
                <a:latin typeface="Century Gothic" pitchFamily="34" charset="0"/>
              </a:rPr>
              <a:t>, a </a:t>
            </a:r>
            <a:r>
              <a:rPr lang="en-US" sz="1800" b="1" dirty="0" err="1" smtClean="0">
                <a:latin typeface="Century Gothic" pitchFamily="34" charset="0"/>
              </a:rPr>
              <a:t>najkasnije</a:t>
            </a:r>
            <a:r>
              <a:rPr lang="en-US" sz="1800" b="1" dirty="0" smtClean="0">
                <a:latin typeface="Century Gothic" pitchFamily="34" charset="0"/>
              </a:rPr>
              <a:t> 30 </a:t>
            </a:r>
            <a:r>
              <a:rPr lang="en-US" sz="1800" b="1" dirty="0" err="1" smtClean="0">
                <a:latin typeface="Century Gothic" pitchFamily="34" charset="0"/>
              </a:rPr>
              <a:t>dana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od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dana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objavljivanja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zaključka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na</a:t>
            </a:r>
            <a:r>
              <a:rPr lang="en-US" sz="1800" dirty="0" smtClean="0">
                <a:latin typeface="Century Gothic" pitchFamily="34" charset="0"/>
              </a:rPr>
              <a:t> internet </a:t>
            </a:r>
            <a:r>
              <a:rPr lang="en-US" sz="1800" dirty="0" err="1" smtClean="0">
                <a:latin typeface="Century Gothic" pitchFamily="34" charset="0"/>
              </a:rPr>
              <a:t>strani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nadležnog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organa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postupak</a:t>
            </a:r>
            <a:r>
              <a:rPr lang="en-US" sz="1800" dirty="0" smtClean="0">
                <a:latin typeface="Century Gothic" pitchFamily="34" charset="0"/>
              </a:rPr>
              <a:t> se </a:t>
            </a:r>
            <a:r>
              <a:rPr lang="en-US" sz="1800" dirty="0" err="1" smtClean="0">
                <a:latin typeface="Century Gothic" pitchFamily="34" charset="0"/>
              </a:rPr>
              <a:t>nastavlja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čemu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podnosilac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zahteva</a:t>
            </a:r>
            <a:r>
              <a:rPr lang="en-US" sz="1800" dirty="0" smtClean="0">
                <a:latin typeface="Century Gothic" pitchFamily="34" charset="0"/>
              </a:rPr>
              <a:t> ne </a:t>
            </a:r>
            <a:r>
              <a:rPr lang="en-US" sz="1800" dirty="0" err="1" smtClean="0">
                <a:latin typeface="Century Gothic" pitchFamily="34" charset="0"/>
              </a:rPr>
              <a:t>dostavlja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dokumentaciju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podnetu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uz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koji</a:t>
            </a:r>
            <a:r>
              <a:rPr lang="en-US" sz="1800" dirty="0" smtClean="0">
                <a:latin typeface="Century Gothic" pitchFamily="34" charset="0"/>
              </a:rPr>
              <a:t> je </a:t>
            </a:r>
            <a:r>
              <a:rPr lang="en-US" sz="1800" dirty="0" err="1" smtClean="0">
                <a:latin typeface="Century Gothic" pitchFamily="34" charset="0"/>
              </a:rPr>
              <a:t>odbačen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od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strane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nadležnog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organa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niti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ponovo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plaća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administrativnu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taksu</a:t>
            </a:r>
            <a:r>
              <a:rPr lang="en-US" sz="1800" dirty="0" smtClean="0">
                <a:latin typeface="Century Gothic" pitchFamily="34" charset="0"/>
              </a:rPr>
              <a:t>. </a:t>
            </a:r>
          </a:p>
          <a:p>
            <a:pPr>
              <a:defRPr/>
            </a:pPr>
            <a:endParaRPr lang="en-US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  <a:defRPr/>
            </a:pPr>
            <a:r>
              <a:rPr lang="sr-Latn-RS" sz="2800" b="1" dirty="0" smtClean="0">
                <a:latin typeface="Century Gothic" pitchFamily="34" charset="0"/>
              </a:rPr>
              <a:t>REŠENJE O </a:t>
            </a:r>
            <a:r>
              <a:rPr lang="en-US" sz="2800" b="1" dirty="0" smtClean="0">
                <a:latin typeface="Century Gothic" pitchFamily="34" charset="0"/>
              </a:rPr>
              <a:t>GRAĐEVINSK</a:t>
            </a:r>
            <a:r>
              <a:rPr lang="sr-Latn-RS" sz="2800" b="1" dirty="0" smtClean="0">
                <a:latin typeface="Century Gothic" pitchFamily="34" charset="0"/>
              </a:rPr>
              <a:t>OJ </a:t>
            </a:r>
            <a:r>
              <a:rPr lang="en-US" sz="2800" b="1" dirty="0" smtClean="0">
                <a:latin typeface="Century Gothic" pitchFamily="34" charset="0"/>
              </a:rPr>
              <a:t> DOZVOL</a:t>
            </a:r>
            <a:r>
              <a:rPr lang="sr-Latn-RS" sz="2800" b="1" dirty="0" smtClean="0">
                <a:latin typeface="Century Gothic" pitchFamily="34" charset="0"/>
              </a:rPr>
              <a:t>I</a:t>
            </a:r>
          </a:p>
          <a:p>
            <a:pPr algn="ctr">
              <a:buNone/>
              <a:defRPr/>
            </a:pPr>
            <a:endParaRPr lang="sr-Latn-RS" sz="1400" b="1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sr-Latn-RS" b="1" dirty="0" smtClean="0">
                <a:latin typeface="Century Gothic" pitchFamily="34" charset="0"/>
              </a:rPr>
              <a:t>Rešenje o građevinskoj dozvoli sadrži </a:t>
            </a:r>
            <a:r>
              <a:rPr lang="sr-Latn-RS" dirty="0" smtClean="0">
                <a:latin typeface="Century Gothic" pitchFamily="34" charset="0"/>
              </a:rPr>
              <a:t>naročito podatke o: </a:t>
            </a:r>
            <a:endParaRPr lang="en-US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sr-Latn-RS" dirty="0" smtClean="0">
                <a:latin typeface="Century Gothic" pitchFamily="34" charset="0"/>
              </a:rPr>
              <a:t>1) </a:t>
            </a:r>
            <a:r>
              <a:rPr lang="sr-Latn-RS" b="1" dirty="0" smtClean="0">
                <a:latin typeface="Century Gothic" pitchFamily="34" charset="0"/>
              </a:rPr>
              <a:t>investitoru</a:t>
            </a:r>
            <a:r>
              <a:rPr lang="sr-Latn-RS" dirty="0" smtClean="0">
                <a:latin typeface="Century Gothic" pitchFamily="34" charset="0"/>
              </a:rPr>
              <a:t>;</a:t>
            </a:r>
            <a:endParaRPr lang="en-US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sr-Cyrl-RS" dirty="0" smtClean="0">
                <a:latin typeface="Century Gothic" pitchFamily="34" charset="0"/>
              </a:rPr>
              <a:t>2)</a:t>
            </a:r>
            <a:r>
              <a:rPr lang="sr-Latn-RS" dirty="0" smtClean="0">
                <a:latin typeface="Century Gothic" pitchFamily="34" charset="0"/>
              </a:rPr>
              <a:t>	</a:t>
            </a:r>
            <a:r>
              <a:rPr lang="sr-Cyrl-RS" b="1" dirty="0" smtClean="0">
                <a:latin typeface="Century Gothic" pitchFamily="34" charset="0"/>
              </a:rPr>
              <a:t>objektu</a:t>
            </a:r>
            <a:r>
              <a:rPr lang="sr-Cyrl-RS" dirty="0" smtClean="0">
                <a:latin typeface="Century Gothic" pitchFamily="34" charset="0"/>
              </a:rPr>
              <a:t> čije se građenje dozvoljava</a:t>
            </a:r>
            <a:r>
              <a:rPr lang="sr-Latn-RS" dirty="0" smtClean="0">
                <a:latin typeface="Century Gothic" pitchFamily="34" charset="0"/>
              </a:rPr>
              <a:t>, </a:t>
            </a:r>
            <a:r>
              <a:rPr lang="sr-Cyrl-RS" dirty="0" smtClean="0">
                <a:latin typeface="Century Gothic" pitchFamily="34" charset="0"/>
              </a:rPr>
              <a:t>sa podacima o gabaritu, visini, ukupnoj </a:t>
            </a:r>
            <a:r>
              <a:rPr lang="sr-Latn-RS" dirty="0" smtClean="0">
                <a:latin typeface="Century Gothic" pitchFamily="34" charset="0"/>
              </a:rPr>
              <a:t>bruto i neto </a:t>
            </a:r>
            <a:r>
              <a:rPr lang="sr-Cyrl-RS" dirty="0" smtClean="0">
                <a:latin typeface="Century Gothic" pitchFamily="34" charset="0"/>
              </a:rPr>
              <a:t>površini i predračunskoj vrednosti objekta; </a:t>
            </a:r>
            <a:endParaRPr lang="en-US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sr-Cyrl-RS" dirty="0" smtClean="0">
                <a:latin typeface="Century Gothic" pitchFamily="34" charset="0"/>
              </a:rPr>
              <a:t>3) </a:t>
            </a:r>
            <a:r>
              <a:rPr lang="sr-Cyrl-RS" b="1" dirty="0" smtClean="0">
                <a:latin typeface="Century Gothic" pitchFamily="34" charset="0"/>
              </a:rPr>
              <a:t>katastarskoj parceli</a:t>
            </a:r>
            <a:r>
              <a:rPr lang="sr-Cyrl-RS" dirty="0" smtClean="0">
                <a:latin typeface="Century Gothic" pitchFamily="34" charset="0"/>
              </a:rPr>
              <a:t>, odnosno katastarskim parcelama na kojima se gradi objekat</a:t>
            </a:r>
            <a:r>
              <a:rPr lang="sr-Latn-RS" dirty="0" smtClean="0">
                <a:latin typeface="Century Gothic" pitchFamily="34" charset="0"/>
              </a:rPr>
              <a:t> (broj parcele i naziv katastarske </a:t>
            </a:r>
            <a:r>
              <a:rPr lang="sr-Cyrl-RS" dirty="0" smtClean="0">
                <a:latin typeface="Century Gothic" pitchFamily="34" charset="0"/>
              </a:rPr>
              <a:t>opštin</a:t>
            </a:r>
            <a:r>
              <a:rPr lang="sr-Latn-RS" dirty="0" smtClean="0">
                <a:latin typeface="Century Gothic" pitchFamily="34" charset="0"/>
              </a:rPr>
              <a:t>e na kojoj se nalazi, kao i </a:t>
            </a:r>
            <a:r>
              <a:rPr lang="sr-Cyrl-RS" dirty="0" smtClean="0">
                <a:latin typeface="Century Gothic" pitchFamily="34" charset="0"/>
              </a:rPr>
              <a:t>površin</a:t>
            </a:r>
            <a:r>
              <a:rPr lang="sr-Latn-RS" dirty="0" smtClean="0">
                <a:latin typeface="Century Gothic" pitchFamily="34" charset="0"/>
              </a:rPr>
              <a:t>u </a:t>
            </a:r>
            <a:r>
              <a:rPr lang="sr-Cyrl-RS" dirty="0" smtClean="0">
                <a:latin typeface="Century Gothic" pitchFamily="34" charset="0"/>
              </a:rPr>
              <a:t>katastarske parcele</a:t>
            </a:r>
            <a:r>
              <a:rPr lang="sr-Latn-RS" dirty="0" smtClean="0">
                <a:latin typeface="Century Gothic" pitchFamily="34" charset="0"/>
              </a:rPr>
              <a:t>, </a:t>
            </a:r>
            <a:r>
              <a:rPr lang="sr-Cyrl-RS" dirty="0" smtClean="0">
                <a:latin typeface="Century Gothic" pitchFamily="34" charset="0"/>
              </a:rPr>
              <a:t>odnosno katastarskih parcela, osim </a:t>
            </a:r>
            <a:r>
              <a:rPr lang="sr-Latn-RS" dirty="0" smtClean="0">
                <a:latin typeface="Century Gothic" pitchFamily="34" charset="0"/>
              </a:rPr>
              <a:t>ako se građevinska dozvola izdaje za </a:t>
            </a:r>
            <a:r>
              <a:rPr lang="sr-Cyrl-RS" dirty="0" smtClean="0">
                <a:latin typeface="Century Gothic" pitchFamily="34" charset="0"/>
              </a:rPr>
              <a:t>linijske objekte i antenske stubove</a:t>
            </a:r>
            <a:r>
              <a:rPr lang="sr-Latn-RS" dirty="0" smtClean="0">
                <a:latin typeface="Century Gothic" pitchFamily="34" charset="0"/>
              </a:rPr>
              <a:t>)</a:t>
            </a:r>
            <a:r>
              <a:rPr lang="sr-Cyrl-RS" dirty="0" smtClean="0">
                <a:latin typeface="Century Gothic" pitchFamily="34" charset="0"/>
              </a:rPr>
              <a:t>; </a:t>
            </a:r>
            <a:endParaRPr lang="en-US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sr-Cyrl-RS" dirty="0" smtClean="0">
                <a:latin typeface="Century Gothic" pitchFamily="34" charset="0"/>
              </a:rPr>
              <a:t>4) </a:t>
            </a:r>
            <a:r>
              <a:rPr lang="sr-Cyrl-RS" b="1" dirty="0" smtClean="0">
                <a:latin typeface="Century Gothic" pitchFamily="34" charset="0"/>
              </a:rPr>
              <a:t>postojećem objektu </a:t>
            </a:r>
            <a:r>
              <a:rPr lang="sr-Cyrl-RS" dirty="0" smtClean="0">
                <a:latin typeface="Century Gothic" pitchFamily="34" charset="0"/>
              </a:rPr>
              <a:t>koji se uklanja ili rekonstruiše radi građenja; </a:t>
            </a:r>
            <a:endParaRPr lang="en-US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sr-Cyrl-RS" dirty="0" smtClean="0">
                <a:latin typeface="Century Gothic" pitchFamily="34" charset="0"/>
              </a:rPr>
              <a:t>5) </a:t>
            </a:r>
            <a:r>
              <a:rPr lang="sr-Cyrl-RS" b="1" dirty="0" smtClean="0">
                <a:latin typeface="Century Gothic" pitchFamily="34" charset="0"/>
              </a:rPr>
              <a:t>roku važenja </a:t>
            </a:r>
            <a:r>
              <a:rPr lang="sr-Cyrl-RS" dirty="0" smtClean="0">
                <a:latin typeface="Century Gothic" pitchFamily="34" charset="0"/>
              </a:rPr>
              <a:t>građevinske dozvole; </a:t>
            </a:r>
            <a:endParaRPr lang="en-US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sr-Cyrl-RS" dirty="0" smtClean="0">
                <a:latin typeface="Century Gothic" pitchFamily="34" charset="0"/>
              </a:rPr>
              <a:t>6) dokumentaciji na osnovu koje se </a:t>
            </a:r>
            <a:r>
              <a:rPr lang="sr-Latn-RS" dirty="0" smtClean="0">
                <a:latin typeface="Century Gothic" pitchFamily="34" charset="0"/>
              </a:rPr>
              <a:t>građevinska dozvola </a:t>
            </a:r>
            <a:r>
              <a:rPr lang="sr-Cyrl-RS" dirty="0" smtClean="0">
                <a:latin typeface="Century Gothic" pitchFamily="34" charset="0"/>
              </a:rPr>
              <a:t>izdaje</a:t>
            </a:r>
            <a:r>
              <a:rPr lang="sr-Latn-RS" dirty="0" smtClean="0">
                <a:latin typeface="Century Gothic" pitchFamily="34" charset="0"/>
              </a:rPr>
              <a:t>;</a:t>
            </a:r>
            <a:endParaRPr lang="en-US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sr-Latn-RS" dirty="0" smtClean="0">
                <a:latin typeface="Century Gothic" pitchFamily="34" charset="0"/>
              </a:rPr>
              <a:t>7) </a:t>
            </a:r>
            <a:r>
              <a:rPr lang="sr-Cyrl-RS" b="1" dirty="0" smtClean="0">
                <a:latin typeface="Century Gothic" pitchFamily="34" charset="0"/>
              </a:rPr>
              <a:t>finansijeru</a:t>
            </a:r>
            <a:r>
              <a:rPr lang="sr-Latn-RS" dirty="0" smtClean="0">
                <a:latin typeface="Century Gothic" pitchFamily="34" charset="0"/>
              </a:rPr>
              <a:t>, ako </a:t>
            </a:r>
            <a:r>
              <a:rPr lang="sr-Cyrl-RS" dirty="0" smtClean="0">
                <a:latin typeface="Century Gothic" pitchFamily="34" charset="0"/>
              </a:rPr>
              <a:t>je uz zahtev za izdavanje građevinske dozvole priložen i ugovor između investitora i finansijera</a:t>
            </a:r>
            <a:r>
              <a:rPr lang="sr-Latn-RS" dirty="0" smtClean="0">
                <a:latin typeface="Century Gothic" pitchFamily="34" charset="0"/>
              </a:rPr>
              <a:t>;</a:t>
            </a:r>
            <a:endParaRPr lang="en-US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sr-Cyrl-CS" dirty="0" smtClean="0">
                <a:latin typeface="Century Gothic" pitchFamily="34" charset="0"/>
              </a:rPr>
              <a:t>8) podatke o </a:t>
            </a:r>
            <a:r>
              <a:rPr lang="sr-Cyrl-CS" b="1" dirty="0" smtClean="0">
                <a:latin typeface="Century Gothic" pitchFamily="34" charset="0"/>
              </a:rPr>
              <a:t>načinu regulisanja doprinosa</a:t>
            </a:r>
            <a:r>
              <a:rPr lang="sr-Cyrl-CS" dirty="0" smtClean="0">
                <a:latin typeface="Century Gothic" pitchFamily="34" charset="0"/>
              </a:rPr>
              <a:t> za uređenje gradskog građevinskog zemljišta, uključujući i visinu doprinosa, pravo na umanjenje na osnovu ugovora sa imaocima javnih ovlašćenja;</a:t>
            </a:r>
            <a:endParaRPr lang="en-US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sr-Cyrl-CS" dirty="0" smtClean="0">
                <a:latin typeface="Century Gothic" pitchFamily="34" charset="0"/>
              </a:rPr>
              <a:t>9</a:t>
            </a:r>
            <a:r>
              <a:rPr lang="sr-Latn-RS" dirty="0" smtClean="0">
                <a:latin typeface="Century Gothic" pitchFamily="34" charset="0"/>
              </a:rPr>
              <a:t>) druge podatke propisane zakonom.</a:t>
            </a:r>
            <a:r>
              <a:rPr lang="sr-Cyrl-RS" dirty="0" smtClean="0">
                <a:latin typeface="Century Gothic" pitchFamily="34" charset="0"/>
              </a:rPr>
              <a:t>  </a:t>
            </a:r>
            <a:endParaRPr lang="en-US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/>
          <a:lstStyle/>
          <a:p>
            <a:endParaRPr lang="en-US" sz="1800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FFC000"/>
                </a:solidFill>
              </a:rPr>
              <a:t>	</a:t>
            </a:r>
            <a:r>
              <a:rPr lang="en-US" sz="1800" b="1" dirty="0" err="1" smtClean="0">
                <a:latin typeface="Century Gothic" pitchFamily="34" charset="0"/>
              </a:rPr>
              <a:t>Rešenje</a:t>
            </a:r>
            <a:r>
              <a:rPr lang="en-US" sz="1800" b="1" dirty="0" smtClean="0">
                <a:latin typeface="Century Gothic" pitchFamily="34" charset="0"/>
              </a:rPr>
              <a:t> o </a:t>
            </a:r>
            <a:r>
              <a:rPr lang="en-US" sz="1800" b="1" dirty="0" err="1" smtClean="0">
                <a:latin typeface="Century Gothic" pitchFamily="34" charset="0"/>
              </a:rPr>
              <a:t>građevinskoj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dozvoli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nadležni</a:t>
            </a:r>
            <a:r>
              <a:rPr lang="en-US" sz="1800" dirty="0" smtClean="0">
                <a:latin typeface="Century Gothic" pitchFamily="34" charset="0"/>
              </a:rPr>
              <a:t> organ </a:t>
            </a:r>
            <a:r>
              <a:rPr lang="en-US" sz="1800" dirty="0" err="1" smtClean="0">
                <a:latin typeface="Century Gothic" pitchFamily="34" charset="0"/>
              </a:rPr>
              <a:t>dostavlja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bez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odlaganja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podnosiocu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način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kako</a:t>
            </a:r>
            <a:r>
              <a:rPr lang="en-US" sz="1800" dirty="0" smtClean="0">
                <a:latin typeface="Century Gothic" pitchFamily="34" charset="0"/>
              </a:rPr>
              <a:t> je </a:t>
            </a:r>
            <a:r>
              <a:rPr lang="en-US" sz="1800" dirty="0" err="1" smtClean="0">
                <a:latin typeface="Century Gothic" pitchFamily="34" charset="0"/>
              </a:rPr>
              <a:t>tražio</a:t>
            </a:r>
            <a:r>
              <a:rPr lang="en-US" sz="1800" dirty="0" smtClean="0">
                <a:latin typeface="Century Gothic" pitchFamily="34" charset="0"/>
              </a:rPr>
              <a:t> u </a:t>
            </a:r>
            <a:r>
              <a:rPr lang="en-US" sz="1800" dirty="0" err="1" smtClean="0">
                <a:latin typeface="Century Gothic" pitchFamily="34" charset="0"/>
              </a:rPr>
              <a:t>zahtevu</a:t>
            </a:r>
            <a:r>
              <a:rPr lang="en-US" sz="1800" dirty="0" smtClean="0">
                <a:latin typeface="Century Gothic" pitchFamily="34" charset="0"/>
              </a:rPr>
              <a:t>, a </a:t>
            </a:r>
            <a:r>
              <a:rPr lang="en-US" sz="1800" dirty="0" err="1" smtClean="0">
                <a:latin typeface="Century Gothic" pitchFamily="34" charset="0"/>
              </a:rPr>
              <a:t>radi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informisanja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ga</a:t>
            </a:r>
            <a:r>
              <a:rPr lang="en-US" sz="1800" dirty="0" smtClean="0">
                <a:latin typeface="Century Gothic" pitchFamily="34" charset="0"/>
              </a:rPr>
              <a:t> u </a:t>
            </a:r>
            <a:r>
              <a:rPr lang="en-US" sz="1800" dirty="0" err="1" smtClean="0">
                <a:latin typeface="Century Gothic" pitchFamily="34" charset="0"/>
              </a:rPr>
              <a:t>elektroskoj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formi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dostavlja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</a:t>
            </a:r>
            <a:r>
              <a:rPr lang="en-US" sz="1800" dirty="0" smtClean="0">
                <a:latin typeface="Century Gothic" pitchFamily="34" charset="0"/>
              </a:rPr>
              <a:t>:</a:t>
            </a:r>
          </a:p>
          <a:p>
            <a:pPr marL="800100" lvl="1" indent="-342900">
              <a:buFont typeface="Century Gothic" pitchFamily="34" charset="0"/>
              <a:buAutoNum type="arabicParenR"/>
            </a:pPr>
            <a:r>
              <a:rPr lang="en-US" sz="1800" dirty="0" err="1" smtClean="0">
                <a:latin typeface="Century Gothic" pitchFamily="34" charset="0"/>
              </a:rPr>
              <a:t>inspekciji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koja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vrši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nadzor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nad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izgradnjom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objekta</a:t>
            </a:r>
            <a:r>
              <a:rPr lang="en-US" sz="1800" dirty="0" smtClean="0">
                <a:latin typeface="Century Gothic" pitchFamily="34" charset="0"/>
              </a:rPr>
              <a:t>;</a:t>
            </a:r>
          </a:p>
          <a:p>
            <a:pPr marL="800100" lvl="1" indent="-342900">
              <a:buFont typeface="Century Gothic" pitchFamily="34" charset="0"/>
              <a:buAutoNum type="arabicParenR"/>
            </a:pPr>
            <a:r>
              <a:rPr lang="en-US" sz="1800" dirty="0" err="1" smtClean="0">
                <a:latin typeface="Century Gothic" pitchFamily="34" charset="0"/>
              </a:rPr>
              <a:t>imaocima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javnih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ovlašćenja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nadležnim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utvrđivanje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uslova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projektovanje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noProof="1" smtClean="0">
                <a:latin typeface="Century Gothic" pitchFamily="34" charset="0"/>
              </a:rPr>
              <a:t>odnosno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priključenje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objekata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infrastrukturnu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mrežu</a:t>
            </a:r>
            <a:r>
              <a:rPr lang="en-US" sz="1800" dirty="0" smtClean="0">
                <a:latin typeface="Century Gothic" pitchFamily="34" charset="0"/>
              </a:rPr>
              <a:t>;</a:t>
            </a:r>
          </a:p>
          <a:p>
            <a:pPr marL="800100" lvl="1" indent="-342900">
              <a:buFont typeface="Century Gothic" pitchFamily="34" charset="0"/>
              <a:buAutoNum type="arabicParenR"/>
            </a:pPr>
            <a:r>
              <a:rPr lang="en-US" sz="1800" dirty="0" err="1" smtClean="0">
                <a:latin typeface="Century Gothic" pitchFamily="34" charset="0"/>
              </a:rPr>
              <a:t>jedinici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lokalne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samouprave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čijoj</a:t>
            </a:r>
            <a:r>
              <a:rPr lang="en-US" sz="1800" dirty="0" smtClean="0">
                <a:latin typeface="Century Gothic" pitchFamily="34" charset="0"/>
              </a:rPr>
              <a:t> se </a:t>
            </a:r>
            <a:r>
              <a:rPr lang="en-US" sz="1800" dirty="0" err="1" smtClean="0">
                <a:latin typeface="Century Gothic" pitchFamily="34" charset="0"/>
              </a:rPr>
              <a:t>teritoriji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gradi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objekat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ako</a:t>
            </a:r>
            <a:r>
              <a:rPr lang="en-US" sz="1800" dirty="0" smtClean="0">
                <a:latin typeface="Century Gothic" pitchFamily="34" charset="0"/>
              </a:rPr>
              <a:t> je </a:t>
            </a:r>
            <a:r>
              <a:rPr lang="en-US" sz="1800" dirty="0" err="1" smtClean="0">
                <a:latin typeface="Century Gothic" pitchFamily="34" charset="0"/>
              </a:rPr>
              <a:t>rešenje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izdalo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Ministarstvo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odnosno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autonomna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pokrajina</a:t>
            </a:r>
            <a:r>
              <a:rPr lang="en-US" sz="1800" dirty="0" smtClean="0">
                <a:latin typeface="Century Gothic" pitchFamily="34" charset="0"/>
              </a:rPr>
              <a:t>;</a:t>
            </a:r>
          </a:p>
          <a:p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/>
          <a:lstStyle/>
          <a:p>
            <a:pPr algn="ctr">
              <a:buNone/>
            </a:pPr>
            <a:r>
              <a:rPr lang="en-US" sz="1800" b="1" dirty="0" smtClean="0">
                <a:latin typeface="Century Gothic" pitchFamily="34" charset="0"/>
              </a:rPr>
              <a:t>ŽALBA NA REŠENJE O GRAĐEVINSKOJ DOZVOLI</a:t>
            </a:r>
          </a:p>
          <a:p>
            <a:pPr algn="ctr">
              <a:buNone/>
            </a:pPr>
            <a:endParaRPr lang="en-US" sz="1800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1800" b="1" dirty="0" smtClean="0">
                <a:latin typeface="Century Gothic" pitchFamily="34" charset="0"/>
              </a:rPr>
              <a:t>	</a:t>
            </a:r>
          </a:p>
          <a:p>
            <a:pPr marL="342900" indent="-342900">
              <a:buNone/>
            </a:pPr>
            <a:r>
              <a:rPr lang="en-US" sz="1800" dirty="0" smtClean="0">
                <a:latin typeface="Century Gothic" pitchFamily="34" charset="0"/>
              </a:rPr>
              <a:t>Na </a:t>
            </a:r>
            <a:r>
              <a:rPr lang="en-US" sz="1800" dirty="0" err="1" smtClean="0">
                <a:latin typeface="Century Gothic" pitchFamily="34" charset="0"/>
              </a:rPr>
              <a:t>rešenje</a:t>
            </a:r>
            <a:r>
              <a:rPr lang="en-US" sz="1800" dirty="0" smtClean="0">
                <a:latin typeface="Century Gothic" pitchFamily="34" charset="0"/>
              </a:rPr>
              <a:t> o </a:t>
            </a:r>
            <a:r>
              <a:rPr lang="en-US" sz="1800" dirty="0" err="1" smtClean="0">
                <a:latin typeface="Century Gothic" pitchFamily="34" charset="0"/>
              </a:rPr>
              <a:t>izdavanju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građevinske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dozvole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može</a:t>
            </a:r>
            <a:r>
              <a:rPr lang="en-US" sz="1800" dirty="0" smtClean="0">
                <a:latin typeface="Century Gothic" pitchFamily="34" charset="0"/>
              </a:rPr>
              <a:t> se </a:t>
            </a:r>
            <a:r>
              <a:rPr lang="en-US" sz="1800" dirty="0" err="1" smtClean="0">
                <a:latin typeface="Century Gothic" pitchFamily="34" charset="0"/>
              </a:rPr>
              <a:t>izjaviti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žalba</a:t>
            </a:r>
            <a:r>
              <a:rPr lang="en-US" sz="1800" dirty="0" smtClean="0">
                <a:latin typeface="Century Gothic" pitchFamily="34" charset="0"/>
              </a:rPr>
              <a:t> u </a:t>
            </a:r>
            <a:r>
              <a:rPr lang="en-US" sz="1800" dirty="0" err="1" smtClean="0">
                <a:latin typeface="Century Gothic" pitchFamily="34" charset="0"/>
              </a:rPr>
              <a:t>roku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od</a:t>
            </a:r>
            <a:r>
              <a:rPr lang="en-US" sz="1800" dirty="0" smtClean="0">
                <a:latin typeface="Century Gothic" pitchFamily="34" charset="0"/>
              </a:rPr>
              <a:t> 8 </a:t>
            </a:r>
            <a:r>
              <a:rPr lang="en-US" sz="1800" dirty="0" err="1" smtClean="0">
                <a:latin typeface="Century Gothic" pitchFamily="34" charset="0"/>
              </a:rPr>
              <a:t>dana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od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dana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dostavljanja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rešenja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podnosiocu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zahteva</a:t>
            </a:r>
            <a:r>
              <a:rPr lang="en-US" sz="1800" dirty="0" smtClean="0">
                <a:latin typeface="Century Gothic" pitchFamily="34" charset="0"/>
              </a:rPr>
              <a:t>.</a:t>
            </a:r>
          </a:p>
          <a:p>
            <a:r>
              <a:rPr lang="en-US" sz="1800" dirty="0" smtClean="0">
                <a:latin typeface="Century Gothic" pitchFamily="34" charset="0"/>
              </a:rPr>
              <a:t>Na </a:t>
            </a:r>
            <a:r>
              <a:rPr lang="en-US" sz="1800" dirty="0" err="1" smtClean="0">
                <a:latin typeface="Century Gothic" pitchFamily="34" charset="0"/>
              </a:rPr>
              <a:t>rešenje</a:t>
            </a:r>
            <a:r>
              <a:rPr lang="en-US" sz="1800" dirty="0" smtClean="0">
                <a:latin typeface="Century Gothic" pitchFamily="34" charset="0"/>
              </a:rPr>
              <a:t> o </a:t>
            </a:r>
            <a:r>
              <a:rPr lang="en-US" sz="1800" dirty="0" err="1" smtClean="0">
                <a:latin typeface="Century Gothic" pitchFamily="34" charset="0"/>
              </a:rPr>
              <a:t>izdavanju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građevinske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dozvole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koje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donosi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nadležno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ministarstvo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odnosno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nadležni</a:t>
            </a:r>
            <a:r>
              <a:rPr lang="en-US" sz="1800" dirty="0" smtClean="0">
                <a:latin typeface="Century Gothic" pitchFamily="34" charset="0"/>
              </a:rPr>
              <a:t> organ </a:t>
            </a:r>
            <a:r>
              <a:rPr lang="en-US" sz="1800" dirty="0" err="1" smtClean="0">
                <a:latin typeface="Century Gothic" pitchFamily="34" charset="0"/>
              </a:rPr>
              <a:t>autonomne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pokrajine</a:t>
            </a:r>
            <a:r>
              <a:rPr lang="en-US" sz="1800" dirty="0" smtClean="0">
                <a:latin typeface="Century Gothic" pitchFamily="34" charset="0"/>
              </a:rPr>
              <a:t>, ne </a:t>
            </a:r>
            <a:r>
              <a:rPr lang="en-US" sz="1800" dirty="0" err="1" smtClean="0">
                <a:latin typeface="Century Gothic" pitchFamily="34" charset="0"/>
              </a:rPr>
              <a:t>može</a:t>
            </a:r>
            <a:r>
              <a:rPr lang="en-US" sz="1800" dirty="0" smtClean="0">
                <a:latin typeface="Century Gothic" pitchFamily="34" charset="0"/>
              </a:rPr>
              <a:t> se </a:t>
            </a:r>
            <a:r>
              <a:rPr lang="en-US" sz="1800" dirty="0" err="1" smtClean="0">
                <a:latin typeface="Century Gothic" pitchFamily="34" charset="0"/>
              </a:rPr>
              <a:t>izjaviti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žalba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ali</a:t>
            </a:r>
            <a:r>
              <a:rPr lang="en-US" sz="1800" dirty="0" smtClean="0">
                <a:latin typeface="Century Gothic" pitchFamily="34" charset="0"/>
              </a:rPr>
              <a:t> se </a:t>
            </a:r>
            <a:r>
              <a:rPr lang="en-US" sz="1800" dirty="0" err="1" smtClean="0">
                <a:latin typeface="Century Gothic" pitchFamily="34" charset="0"/>
              </a:rPr>
              <a:t>tužbom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može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pokrenuti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upravni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spor</a:t>
            </a:r>
            <a:r>
              <a:rPr lang="en-US" sz="1800" dirty="0" smtClean="0">
                <a:latin typeface="Century Gothic" pitchFamily="34" charset="0"/>
              </a:rPr>
              <a:t>.</a:t>
            </a:r>
            <a:endParaRPr lang="en-US" sz="1800" b="1" dirty="0" smtClean="0">
              <a:latin typeface="Century Gothic" pitchFamily="34" charset="0"/>
            </a:endParaRPr>
          </a:p>
          <a:p>
            <a:pPr algn="ctr">
              <a:buNone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algn="ctr">
              <a:buNone/>
            </a:pP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latin typeface="Century Gothic" pitchFamily="34" charset="0"/>
              </a:rPr>
              <a:t>POSTUPAK ZA IZMENU GRAĐEVINSKE DOZVOLE</a:t>
            </a:r>
          </a:p>
          <a:p>
            <a:pPr algn="ctr">
              <a:buNone/>
              <a:defRPr/>
            </a:pPr>
            <a:endParaRPr lang="en-US" sz="2000" b="1" dirty="0" smtClean="0">
              <a:latin typeface="Century Gothic" pitchFamily="34" charset="0"/>
            </a:endParaRPr>
          </a:p>
          <a:p>
            <a:pPr>
              <a:defRPr/>
            </a:pPr>
            <a:r>
              <a:rPr lang="en-US" sz="2300" b="1" dirty="0" err="1" smtClean="0">
                <a:latin typeface="Century Gothic" pitchFamily="34" charset="0"/>
              </a:rPr>
              <a:t>Zahtev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za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izmenu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rešenja</a:t>
            </a:r>
            <a:r>
              <a:rPr lang="en-US" sz="2300" b="1" dirty="0" smtClean="0">
                <a:latin typeface="Century Gothic" pitchFamily="34" charset="0"/>
              </a:rPr>
              <a:t> o </a:t>
            </a:r>
            <a:r>
              <a:rPr lang="en-US" sz="2300" b="1" dirty="0" err="1" smtClean="0">
                <a:latin typeface="Century Gothic" pitchFamily="34" charset="0"/>
              </a:rPr>
              <a:t>građevinskoj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dozvoli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dužan</a:t>
            </a:r>
            <a:r>
              <a:rPr lang="en-US" sz="2300" dirty="0" smtClean="0">
                <a:latin typeface="Century Gothic" pitchFamily="34" charset="0"/>
              </a:rPr>
              <a:t> je </a:t>
            </a:r>
            <a:r>
              <a:rPr lang="en-US" sz="2300" dirty="0" err="1" smtClean="0">
                <a:latin typeface="Century Gothic" pitchFamily="34" charset="0"/>
              </a:rPr>
              <a:t>da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podnese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nadležnom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organu</a:t>
            </a:r>
            <a:r>
              <a:rPr lang="en-US" sz="2300" dirty="0" smtClean="0">
                <a:latin typeface="Century Gothic" pitchFamily="34" charset="0"/>
              </a:rPr>
              <a:t> :</a:t>
            </a:r>
          </a:p>
          <a:p>
            <a:pPr>
              <a:defRPr/>
            </a:pPr>
            <a:r>
              <a:rPr lang="en-US" sz="2300" dirty="0" smtClean="0">
                <a:latin typeface="Century Gothic" pitchFamily="34" charset="0"/>
              </a:rPr>
              <a:t>1) </a:t>
            </a:r>
            <a:r>
              <a:rPr lang="en-US" sz="2300" b="1" dirty="0" err="1" smtClean="0">
                <a:latin typeface="Century Gothic" pitchFamily="34" charset="0"/>
              </a:rPr>
              <a:t>novi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investitor</a:t>
            </a:r>
            <a:r>
              <a:rPr lang="en-US" sz="2300" b="1" dirty="0" smtClean="0">
                <a:latin typeface="Century Gothic" pitchFamily="34" charset="0"/>
              </a:rPr>
              <a:t>, </a:t>
            </a:r>
            <a:r>
              <a:rPr lang="en-US" sz="2300" b="1" dirty="0" err="1" smtClean="0">
                <a:latin typeface="Century Gothic" pitchFamily="34" charset="0"/>
              </a:rPr>
              <a:t>odnosno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sr-Latn-ME" sz="2300" b="1" dirty="0" smtClean="0">
                <a:latin typeface="Century Gothic" pitchFamily="34" charset="0"/>
              </a:rPr>
              <a:t>novi </a:t>
            </a:r>
            <a:r>
              <a:rPr lang="en-US" sz="2300" b="1" dirty="0" err="1" smtClean="0">
                <a:latin typeface="Century Gothic" pitchFamily="34" charset="0"/>
              </a:rPr>
              <a:t>finansijer</a:t>
            </a:r>
            <a:r>
              <a:rPr lang="en-US" sz="2300" dirty="0" smtClean="0">
                <a:latin typeface="Century Gothic" pitchFamily="34" charset="0"/>
              </a:rPr>
              <a:t>, </a:t>
            </a:r>
            <a:r>
              <a:rPr lang="en-US" sz="2300" dirty="0" err="1" smtClean="0">
                <a:latin typeface="Century Gothic" pitchFamily="34" charset="0"/>
              </a:rPr>
              <a:t>najkasnije</a:t>
            </a:r>
            <a:r>
              <a:rPr lang="en-US" sz="2300" dirty="0" smtClean="0">
                <a:latin typeface="Century Gothic" pitchFamily="34" charset="0"/>
              </a:rPr>
              <a:t> u </a:t>
            </a:r>
            <a:r>
              <a:rPr lang="en-US" sz="2300" dirty="0" err="1" smtClean="0">
                <a:latin typeface="Century Gothic" pitchFamily="34" charset="0"/>
              </a:rPr>
              <a:t>roku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od</a:t>
            </a:r>
            <a:r>
              <a:rPr lang="en-US" sz="2300" dirty="0" smtClean="0">
                <a:latin typeface="Century Gothic" pitchFamily="34" charset="0"/>
              </a:rPr>
              <a:t> 15 </a:t>
            </a:r>
            <a:r>
              <a:rPr lang="en-US" sz="2300" dirty="0" err="1" smtClean="0">
                <a:latin typeface="Century Gothic" pitchFamily="34" charset="0"/>
              </a:rPr>
              <a:t>dana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od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sticanja</a:t>
            </a:r>
            <a:r>
              <a:rPr lang="en-US" sz="2300" dirty="0" smtClean="0">
                <a:latin typeface="Century Gothic" pitchFamily="34" charset="0"/>
              </a:rPr>
              <a:t> tog </a:t>
            </a:r>
            <a:r>
              <a:rPr lang="en-US" sz="2300" dirty="0" err="1" smtClean="0">
                <a:latin typeface="Century Gothic" pitchFamily="34" charset="0"/>
              </a:rPr>
              <a:t>svojstva</a:t>
            </a:r>
            <a:r>
              <a:rPr lang="en-US" sz="2300" dirty="0" smtClean="0">
                <a:latin typeface="Century Gothic" pitchFamily="34" charset="0"/>
              </a:rPr>
              <a:t>;</a:t>
            </a:r>
          </a:p>
          <a:p>
            <a:pPr>
              <a:defRPr/>
            </a:pPr>
            <a:r>
              <a:rPr lang="en-US" sz="2300" dirty="0" smtClean="0">
                <a:latin typeface="Century Gothic" pitchFamily="34" charset="0"/>
              </a:rPr>
              <a:t>2) </a:t>
            </a:r>
            <a:r>
              <a:rPr lang="en-US" sz="2300" dirty="0" err="1" smtClean="0">
                <a:latin typeface="Century Gothic" pitchFamily="34" charset="0"/>
              </a:rPr>
              <a:t>investitor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ako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tokom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izvođenja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radova</a:t>
            </a:r>
            <a:r>
              <a:rPr lang="en-US" sz="2300" b="1" dirty="0" smtClean="0">
                <a:latin typeface="Century Gothic" pitchFamily="34" charset="0"/>
              </a:rPr>
              <a:t>, </a:t>
            </a:r>
            <a:r>
              <a:rPr lang="en-US" sz="2300" b="1" dirty="0" err="1" smtClean="0">
                <a:latin typeface="Century Gothic" pitchFamily="34" charset="0"/>
              </a:rPr>
              <a:t>nastanu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izmene</a:t>
            </a:r>
            <a:r>
              <a:rPr lang="en-US" sz="2300" b="1" dirty="0" smtClean="0">
                <a:latin typeface="Century Gothic" pitchFamily="34" charset="0"/>
              </a:rPr>
              <a:t> u </a:t>
            </a:r>
            <a:r>
              <a:rPr lang="sr-Latn-ME" sz="2300" b="1" dirty="0" smtClean="0">
                <a:latin typeface="Century Gothic" pitchFamily="34" charset="0"/>
              </a:rPr>
              <a:t>radovima </a:t>
            </a:r>
            <a:r>
              <a:rPr lang="en-US" sz="2300" b="1" dirty="0" err="1" smtClean="0">
                <a:latin typeface="Century Gothic" pitchFamily="34" charset="0"/>
              </a:rPr>
              <a:t>odnosu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na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izdatu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građevinsku</a:t>
            </a:r>
            <a:r>
              <a:rPr lang="en-US" sz="2300" b="1" dirty="0" smtClean="0">
                <a:latin typeface="Century Gothic" pitchFamily="34" charset="0"/>
              </a:rPr>
              <a:t> </a:t>
            </a:r>
            <a:r>
              <a:rPr lang="en-US" sz="2300" b="1" dirty="0" err="1" smtClean="0">
                <a:latin typeface="Century Gothic" pitchFamily="34" charset="0"/>
              </a:rPr>
              <a:t>dozvolu</a:t>
            </a:r>
            <a:r>
              <a:rPr lang="en-US" sz="2300" b="1" dirty="0" smtClean="0">
                <a:latin typeface="Century Gothic" pitchFamily="34" charset="0"/>
              </a:rPr>
              <a:t>;</a:t>
            </a:r>
            <a:endParaRPr lang="en-US" sz="2300" dirty="0" smtClean="0">
              <a:latin typeface="Century Gothic" pitchFamily="34" charset="0"/>
            </a:endParaRPr>
          </a:p>
          <a:p>
            <a:pPr>
              <a:defRPr/>
            </a:pPr>
            <a:endParaRPr lang="en-US" sz="2300" dirty="0" smtClean="0">
              <a:latin typeface="Century Gothic" pitchFamily="34" charset="0"/>
            </a:endParaRPr>
          </a:p>
          <a:p>
            <a:pPr>
              <a:defRPr/>
            </a:pPr>
            <a:r>
              <a:rPr lang="en-US" sz="2300" dirty="0" smtClean="0">
                <a:latin typeface="Century Gothic" pitchFamily="34" charset="0"/>
              </a:rPr>
              <a:t>U </a:t>
            </a:r>
            <a:r>
              <a:rPr lang="en-US" sz="2300" dirty="0" err="1" smtClean="0">
                <a:latin typeface="Century Gothic" pitchFamily="34" charset="0"/>
              </a:rPr>
              <a:t>slučaju</a:t>
            </a:r>
            <a:r>
              <a:rPr lang="en-US" sz="2300" dirty="0" smtClean="0">
                <a:latin typeface="Century Gothic" pitchFamily="34" charset="0"/>
              </a:rPr>
              <a:t> tačke1. </a:t>
            </a:r>
            <a:r>
              <a:rPr lang="en-US" sz="2300" dirty="0" err="1" smtClean="0">
                <a:latin typeface="Century Gothic" pitchFamily="34" charset="0"/>
              </a:rPr>
              <a:t>investitor</a:t>
            </a:r>
            <a:r>
              <a:rPr lang="en-US" sz="2300" dirty="0" smtClean="0">
                <a:latin typeface="Century Gothic" pitchFamily="34" charset="0"/>
              </a:rPr>
              <a:t> je </a:t>
            </a:r>
            <a:r>
              <a:rPr lang="en-US" sz="2300" dirty="0" err="1" smtClean="0">
                <a:latin typeface="Century Gothic" pitchFamily="34" charset="0"/>
              </a:rPr>
              <a:t>dužan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da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uz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zahtev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za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izmenu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građevinske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dozvole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priloži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dokaz</a:t>
            </a:r>
            <a:r>
              <a:rPr lang="en-US" sz="2300" dirty="0" smtClean="0">
                <a:latin typeface="Century Gothic" pitchFamily="34" charset="0"/>
              </a:rPr>
              <a:t> o </a:t>
            </a:r>
            <a:r>
              <a:rPr lang="en-US" sz="2300" dirty="0" err="1" smtClean="0">
                <a:latin typeface="Century Gothic" pitchFamily="34" charset="0"/>
              </a:rPr>
              <a:t>pravu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svojine</a:t>
            </a:r>
            <a:r>
              <a:rPr lang="en-US" sz="2300" dirty="0" smtClean="0">
                <a:latin typeface="Century Gothic" pitchFamily="34" charset="0"/>
              </a:rPr>
              <a:t>, </a:t>
            </a:r>
            <a:r>
              <a:rPr lang="en-US" sz="2300" dirty="0" err="1" smtClean="0">
                <a:latin typeface="Century Gothic" pitchFamily="34" charset="0"/>
              </a:rPr>
              <a:t>odnosno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drugom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pravu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na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zemljištu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radi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izgradnje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objekta</a:t>
            </a:r>
            <a:r>
              <a:rPr lang="en-US" sz="2300" dirty="0" smtClean="0">
                <a:latin typeface="Century Gothic" pitchFamily="34" charset="0"/>
              </a:rPr>
              <a:t>, </a:t>
            </a:r>
            <a:r>
              <a:rPr lang="en-US" sz="2300" dirty="0" err="1" smtClean="0">
                <a:latin typeface="Century Gothic" pitchFamily="34" charset="0"/>
              </a:rPr>
              <a:t>odnosno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dokaz</a:t>
            </a:r>
            <a:r>
              <a:rPr lang="en-US" sz="2300" dirty="0" smtClean="0">
                <a:latin typeface="Century Gothic" pitchFamily="34" charset="0"/>
              </a:rPr>
              <a:t> o </a:t>
            </a:r>
            <a:r>
              <a:rPr lang="en-US" sz="2300" dirty="0" err="1" smtClean="0">
                <a:latin typeface="Century Gothic" pitchFamily="34" charset="0"/>
              </a:rPr>
              <a:t>pravu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svojine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na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objektu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radi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rekonstrukcije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objekta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ili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drugi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pravni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osnov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sticanja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prava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svojine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na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objektu</a:t>
            </a:r>
            <a:r>
              <a:rPr lang="en-US" sz="2300" dirty="0" smtClean="0">
                <a:latin typeface="Century Gothic" pitchFamily="34" charset="0"/>
              </a:rPr>
              <a:t> u </a:t>
            </a:r>
            <a:r>
              <a:rPr lang="en-US" sz="2300" dirty="0" err="1" smtClean="0">
                <a:latin typeface="Century Gothic" pitchFamily="34" charset="0"/>
              </a:rPr>
              <a:t>izgradnji</a:t>
            </a:r>
            <a:r>
              <a:rPr lang="en-US" sz="2300" dirty="0" smtClean="0">
                <a:latin typeface="Century Gothic" pitchFamily="34" charset="0"/>
              </a:rPr>
              <a:t>, </a:t>
            </a:r>
            <a:r>
              <a:rPr lang="en-US" sz="2300" dirty="0" err="1" smtClean="0">
                <a:latin typeface="Century Gothic" pitchFamily="34" charset="0"/>
              </a:rPr>
              <a:t>odnosno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ugovor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između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investitora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i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finansijera</a:t>
            </a:r>
            <a:r>
              <a:rPr lang="en-US" sz="2300" dirty="0" smtClean="0">
                <a:latin typeface="Century Gothic" pitchFamily="34" charset="0"/>
              </a:rPr>
              <a:t>, </a:t>
            </a:r>
            <a:r>
              <a:rPr lang="en-US" sz="2300" dirty="0" err="1" smtClean="0">
                <a:latin typeface="Century Gothic" pitchFamily="34" charset="0"/>
              </a:rPr>
              <a:t>ako</a:t>
            </a:r>
            <a:r>
              <a:rPr lang="en-US" sz="2300" dirty="0" smtClean="0">
                <a:latin typeface="Century Gothic" pitchFamily="34" charset="0"/>
              </a:rPr>
              <a:t> je </a:t>
            </a:r>
            <a:r>
              <a:rPr lang="en-US" sz="2300" dirty="0" err="1" smtClean="0">
                <a:latin typeface="Century Gothic" pitchFamily="34" charset="0"/>
              </a:rPr>
              <a:t>prethodna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građevinska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dozvola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glasila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na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ime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drugog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investitora</a:t>
            </a:r>
            <a:r>
              <a:rPr lang="en-US" sz="2300" dirty="0" smtClean="0">
                <a:latin typeface="Century Gothic" pitchFamily="34" charset="0"/>
              </a:rPr>
              <a:t>, </a:t>
            </a:r>
            <a:r>
              <a:rPr lang="en-US" sz="2300" dirty="0" err="1" smtClean="0">
                <a:latin typeface="Century Gothic" pitchFamily="34" charset="0"/>
              </a:rPr>
              <a:t>odnosno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finansijera</a:t>
            </a:r>
            <a:r>
              <a:rPr lang="en-US" sz="2300" dirty="0" smtClean="0">
                <a:latin typeface="Century Gothic" pitchFamily="34" charset="0"/>
              </a:rPr>
              <a:t>.</a:t>
            </a:r>
          </a:p>
          <a:p>
            <a:pPr>
              <a:defRPr/>
            </a:pPr>
            <a:r>
              <a:rPr lang="en-US" sz="2300" dirty="0" smtClean="0">
                <a:latin typeface="Century Gothic" pitchFamily="34" charset="0"/>
              </a:rPr>
              <a:t>U </a:t>
            </a:r>
            <a:r>
              <a:rPr lang="en-US" sz="2300" dirty="0" err="1" smtClean="0">
                <a:latin typeface="Century Gothic" pitchFamily="34" charset="0"/>
              </a:rPr>
              <a:t>slučaju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tačke</a:t>
            </a:r>
            <a:r>
              <a:rPr lang="en-US" sz="2300" dirty="0" smtClean="0">
                <a:latin typeface="Century Gothic" pitchFamily="34" charset="0"/>
              </a:rPr>
              <a:t> 2. </a:t>
            </a:r>
            <a:r>
              <a:rPr lang="en-US" sz="2300" dirty="0" err="1" smtClean="0">
                <a:latin typeface="Century Gothic" pitchFamily="34" charset="0"/>
              </a:rPr>
              <a:t>investitor</a:t>
            </a:r>
            <a:r>
              <a:rPr lang="en-US" sz="2300" dirty="0" smtClean="0">
                <a:latin typeface="Century Gothic" pitchFamily="34" charset="0"/>
              </a:rPr>
              <a:t> je </a:t>
            </a:r>
            <a:r>
              <a:rPr lang="en-US" sz="2300" dirty="0" err="1" smtClean="0">
                <a:latin typeface="Century Gothic" pitchFamily="34" charset="0"/>
              </a:rPr>
              <a:t>dužan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da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uz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zahtev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za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izmenu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građevinske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dozvole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priloži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izmenjen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projekat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za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građevinsku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dozvolu</a:t>
            </a:r>
            <a:r>
              <a:rPr lang="en-US" sz="2300" dirty="0" smtClean="0">
                <a:latin typeface="Century Gothic" pitchFamily="34" charset="0"/>
              </a:rPr>
              <a:t>, </a:t>
            </a:r>
            <a:r>
              <a:rPr lang="en-US" sz="2300" dirty="0" err="1" smtClean="0">
                <a:latin typeface="Century Gothic" pitchFamily="34" charset="0"/>
              </a:rPr>
              <a:t>usaglašen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sa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odstupanjima</a:t>
            </a:r>
            <a:r>
              <a:rPr lang="en-US" sz="2300" dirty="0" smtClean="0">
                <a:latin typeface="Century Gothic" pitchFamily="34" charset="0"/>
              </a:rPr>
              <a:t> u </a:t>
            </a:r>
            <a:r>
              <a:rPr lang="en-US" sz="2300" dirty="0" err="1" smtClean="0">
                <a:latin typeface="Century Gothic" pitchFamily="34" charset="0"/>
              </a:rPr>
              <a:t>izvođenju</a:t>
            </a:r>
            <a:r>
              <a:rPr lang="en-US" sz="2300" dirty="0" smtClean="0">
                <a:latin typeface="Century Gothic" pitchFamily="34" charset="0"/>
              </a:rPr>
              <a:t>, </a:t>
            </a:r>
            <a:r>
              <a:rPr lang="en-US" sz="2300" dirty="0" err="1" smtClean="0">
                <a:latin typeface="Century Gothic" pitchFamily="34" charset="0"/>
              </a:rPr>
              <a:t>kao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i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da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obustavi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gradnju</a:t>
            </a:r>
            <a:r>
              <a:rPr lang="en-US" sz="2300" dirty="0" smtClean="0">
                <a:latin typeface="Century Gothic" pitchFamily="34" charset="0"/>
              </a:rPr>
              <a:t> do </a:t>
            </a:r>
            <a:r>
              <a:rPr lang="en-US" sz="2300" dirty="0" err="1" smtClean="0">
                <a:latin typeface="Century Gothic" pitchFamily="34" charset="0"/>
              </a:rPr>
              <a:t>donošenja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pozitivnog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rešenja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po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njegovom</a:t>
            </a:r>
            <a:r>
              <a:rPr lang="en-US" sz="2300" dirty="0" smtClean="0">
                <a:latin typeface="Century Gothic" pitchFamily="34" charset="0"/>
              </a:rPr>
              <a:t> </a:t>
            </a:r>
            <a:r>
              <a:rPr lang="en-US" sz="2300" dirty="0" err="1" smtClean="0">
                <a:latin typeface="Century Gothic" pitchFamily="34" charset="0"/>
              </a:rPr>
              <a:t>zahtevu</a:t>
            </a:r>
            <a:r>
              <a:rPr lang="en-US" sz="2300" dirty="0" smtClean="0">
                <a:latin typeface="Century Gothic" pitchFamily="34" charset="0"/>
              </a:rPr>
              <a:t>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b="1" dirty="0" smtClean="0">
                <a:latin typeface="Century Gothic" pitchFamily="34" charset="0"/>
              </a:rPr>
              <a:t>POSTUPAK ZA IZMENU GRAĐEVINSKE DOZVOLE</a:t>
            </a:r>
          </a:p>
          <a:p>
            <a:pPr algn="ctr">
              <a:buNone/>
            </a:pPr>
            <a:endParaRPr lang="en-US" sz="19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en-US" sz="1900" b="1" dirty="0" smtClean="0">
                <a:latin typeface="Century Gothic" pitchFamily="34" charset="0"/>
              </a:rPr>
              <a:t>	</a:t>
            </a:r>
            <a:r>
              <a:rPr lang="en-US" sz="1800" b="1" dirty="0" err="1" smtClean="0">
                <a:latin typeface="Century Gothic" pitchFamily="34" charset="0"/>
              </a:rPr>
              <a:t>Ako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izmene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projekta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nisu</a:t>
            </a:r>
            <a:r>
              <a:rPr lang="en-US" sz="1800" b="1" dirty="0" smtClean="0">
                <a:latin typeface="Century Gothic" pitchFamily="34" charset="0"/>
              </a:rPr>
              <a:t> u </a:t>
            </a:r>
            <a:r>
              <a:rPr lang="en-US" sz="1800" b="1" dirty="0" err="1" smtClean="0">
                <a:latin typeface="Century Gothic" pitchFamily="34" charset="0"/>
              </a:rPr>
              <a:t>saglasnosti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sa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izdatim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lokacijskim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uslovima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nadležni</a:t>
            </a:r>
            <a:r>
              <a:rPr lang="en-US" sz="1800" dirty="0" smtClean="0">
                <a:latin typeface="Century Gothic" pitchFamily="34" charset="0"/>
              </a:rPr>
              <a:t> organ </a:t>
            </a:r>
            <a:r>
              <a:rPr lang="en-US" sz="1800" dirty="0" err="1" smtClean="0">
                <a:latin typeface="Century Gothic" pitchFamily="34" charset="0"/>
              </a:rPr>
              <a:t>će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uvidom</a:t>
            </a:r>
            <a:r>
              <a:rPr lang="en-US" sz="1800" dirty="0" smtClean="0">
                <a:latin typeface="Century Gothic" pitchFamily="34" charset="0"/>
              </a:rPr>
              <a:t> u </a:t>
            </a:r>
            <a:r>
              <a:rPr lang="en-US" sz="1800" dirty="0" err="1" smtClean="0">
                <a:latin typeface="Century Gothic" pitchFamily="34" charset="0"/>
              </a:rPr>
              <a:t>planska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akta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ili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separat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odnosno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od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imaoca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javnih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ovlašćenja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pribaviti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izmenjene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lokacijske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uslove</a:t>
            </a:r>
            <a:r>
              <a:rPr lang="en-US" sz="1800" dirty="0" smtClean="0">
                <a:latin typeface="Century Gothic" pitchFamily="34" charset="0"/>
              </a:rPr>
              <a:t>.</a:t>
            </a:r>
          </a:p>
          <a:p>
            <a:pPr>
              <a:buNone/>
            </a:pPr>
            <a:r>
              <a:rPr lang="en-US" sz="1800" dirty="0" smtClean="0">
                <a:latin typeface="Century Gothic" pitchFamily="34" charset="0"/>
              </a:rPr>
              <a:t>	</a:t>
            </a:r>
            <a:r>
              <a:rPr lang="en-US" sz="1800" dirty="0" err="1" smtClean="0">
                <a:latin typeface="Century Gothic" pitchFamily="34" charset="0"/>
              </a:rPr>
              <a:t>Zahtev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izmenu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rešenja</a:t>
            </a:r>
            <a:r>
              <a:rPr lang="en-US" sz="1800" dirty="0" smtClean="0">
                <a:latin typeface="Century Gothic" pitchFamily="34" charset="0"/>
              </a:rPr>
              <a:t> o </a:t>
            </a:r>
            <a:r>
              <a:rPr lang="en-US" sz="1800" dirty="0" err="1" smtClean="0">
                <a:latin typeface="Century Gothic" pitchFamily="34" charset="0"/>
              </a:rPr>
              <a:t>građevinskoj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dozvoli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može</a:t>
            </a:r>
            <a:r>
              <a:rPr lang="en-US" sz="1800" dirty="0" smtClean="0">
                <a:latin typeface="Century Gothic" pitchFamily="34" charset="0"/>
              </a:rPr>
              <a:t> se </a:t>
            </a:r>
            <a:r>
              <a:rPr lang="en-US" sz="1800" dirty="0" err="1" smtClean="0">
                <a:latin typeface="Century Gothic" pitchFamily="34" charset="0"/>
              </a:rPr>
              <a:t>podneti</a:t>
            </a:r>
            <a:r>
              <a:rPr lang="en-US" sz="1800" dirty="0" smtClean="0">
                <a:latin typeface="Century Gothic" pitchFamily="34" charset="0"/>
              </a:rPr>
              <a:t> u </a:t>
            </a:r>
            <a:r>
              <a:rPr lang="en-US" sz="1800" dirty="0" err="1" smtClean="0">
                <a:latin typeface="Century Gothic" pitchFamily="34" charset="0"/>
              </a:rPr>
              <a:t>bilo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kom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trenutku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nakon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izdavanja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građevinske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dozvole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zbog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usaglašavanja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sa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projektom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izvođenje</a:t>
            </a:r>
            <a:r>
              <a:rPr lang="en-US" sz="1800" b="1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izmena</a:t>
            </a:r>
            <a:r>
              <a:rPr lang="en-US" sz="1800" b="1" dirty="0" smtClean="0">
                <a:latin typeface="Century Gothic" pitchFamily="34" charset="0"/>
              </a:rPr>
              <a:t> u </a:t>
            </a:r>
            <a:r>
              <a:rPr lang="en-US" sz="1800" b="1" dirty="0" err="1" smtClean="0">
                <a:latin typeface="Century Gothic" pitchFamily="34" charset="0"/>
              </a:rPr>
              <a:t>dostupnosti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komunalne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druge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infrastrukture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iz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drugih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razloga</a:t>
            </a:r>
            <a:r>
              <a:rPr lang="en-US" sz="1800" dirty="0" smtClean="0">
                <a:latin typeface="Century Gothic" pitchFamily="34" charset="0"/>
              </a:rPr>
              <a:t>.</a:t>
            </a:r>
          </a:p>
          <a:p>
            <a:pPr>
              <a:buNone/>
            </a:pPr>
            <a:r>
              <a:rPr lang="en-US" sz="1800" dirty="0" smtClean="0">
                <a:latin typeface="Century Gothic" pitchFamily="34" charset="0"/>
              </a:rPr>
              <a:t>	</a:t>
            </a:r>
          </a:p>
          <a:p>
            <a:pPr>
              <a:buNone/>
            </a:pPr>
            <a:r>
              <a:rPr lang="en-US" sz="1800" dirty="0" smtClean="0">
                <a:latin typeface="Century Gothic" pitchFamily="34" charset="0"/>
              </a:rPr>
              <a:t>	</a:t>
            </a:r>
            <a:r>
              <a:rPr lang="en-US" sz="1800" dirty="0" err="1" smtClean="0">
                <a:latin typeface="Century Gothic" pitchFamily="34" charset="0"/>
              </a:rPr>
              <a:t>Postupak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izmenu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građevinsked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dozvole</a:t>
            </a:r>
            <a:r>
              <a:rPr lang="en-US" sz="1800" dirty="0" smtClean="0">
                <a:latin typeface="Century Gothic" pitchFamily="34" charset="0"/>
              </a:rPr>
              <a:t> je </a:t>
            </a:r>
            <a:r>
              <a:rPr lang="en-US" sz="1800" dirty="0" err="1" smtClean="0">
                <a:latin typeface="Century Gothic" pitchFamily="34" charset="0"/>
              </a:rPr>
              <a:t>istovetan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kao</a:t>
            </a:r>
            <a:r>
              <a:rPr lang="en-US" sz="1800" dirty="0" smtClean="0">
                <a:latin typeface="Century Gothic" pitchFamily="34" charset="0"/>
              </a:rPr>
              <a:t> u </a:t>
            </a:r>
            <a:r>
              <a:rPr lang="en-US" sz="1800" dirty="0" err="1" smtClean="0">
                <a:latin typeface="Century Gothic" pitchFamily="34" charset="0"/>
              </a:rPr>
              <a:t>slučaju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izdavanja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građevinske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dozvole</a:t>
            </a:r>
            <a:r>
              <a:rPr lang="en-US" sz="1800" dirty="0" smtClean="0">
                <a:latin typeface="Century Gothic" pitchFamily="34" charset="0"/>
              </a:rPr>
              <a:t>.</a:t>
            </a:r>
          </a:p>
          <a:p>
            <a:pPr>
              <a:buNone/>
            </a:pPr>
            <a:r>
              <a:rPr lang="en-US" sz="1800" dirty="0" smtClean="0">
                <a:latin typeface="Century Gothic" pitchFamily="34" charset="0"/>
              </a:rPr>
              <a:t>	</a:t>
            </a:r>
            <a:r>
              <a:rPr lang="en-US" sz="1800" dirty="0" err="1" smtClean="0">
                <a:latin typeface="Century Gothic" pitchFamily="34" charset="0"/>
              </a:rPr>
              <a:t>Rešenje</a:t>
            </a:r>
            <a:r>
              <a:rPr lang="en-US" sz="1800" dirty="0" smtClean="0">
                <a:latin typeface="Century Gothic" pitchFamily="34" charset="0"/>
              </a:rPr>
              <a:t> o </a:t>
            </a:r>
            <a:r>
              <a:rPr lang="en-US" sz="1800" dirty="0" err="1" smtClean="0">
                <a:latin typeface="Century Gothic" pitchFamily="34" charset="0"/>
              </a:rPr>
              <a:t>izmeni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rešenja</a:t>
            </a:r>
            <a:r>
              <a:rPr lang="en-US" sz="1800" dirty="0" smtClean="0">
                <a:latin typeface="Century Gothic" pitchFamily="34" charset="0"/>
              </a:rPr>
              <a:t> o </a:t>
            </a:r>
            <a:r>
              <a:rPr lang="en-US" sz="1800" dirty="0" err="1" smtClean="0">
                <a:latin typeface="Century Gothic" pitchFamily="34" charset="0"/>
              </a:rPr>
              <a:t>građevinskoj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dozvoli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dostavlja</a:t>
            </a:r>
            <a:r>
              <a:rPr lang="en-US" sz="1800" dirty="0" smtClean="0">
                <a:latin typeface="Century Gothic" pitchFamily="34" charset="0"/>
              </a:rPr>
              <a:t> se </a:t>
            </a:r>
            <a:r>
              <a:rPr lang="en-US" sz="1800" dirty="0" err="1" smtClean="0">
                <a:latin typeface="Century Gothic" pitchFamily="34" charset="0"/>
              </a:rPr>
              <a:t>podnosiocu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svim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drugim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licima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koje</a:t>
            </a:r>
            <a:r>
              <a:rPr lang="en-US" sz="1800" dirty="0" smtClean="0">
                <a:latin typeface="Century Gothic" pitchFamily="34" charset="0"/>
              </a:rPr>
              <a:t> je </a:t>
            </a:r>
            <a:r>
              <a:rPr lang="en-US" sz="1800" dirty="0" err="1" smtClean="0">
                <a:latin typeface="Century Gothic" pitchFamily="34" charset="0"/>
              </a:rPr>
              <a:t>glasila</a:t>
            </a:r>
            <a:r>
              <a:rPr lang="en-US" sz="1800" dirty="0" smtClean="0">
                <a:latin typeface="Century Gothic" pitchFamily="34" charset="0"/>
              </a:rPr>
              <a:t>  </a:t>
            </a:r>
            <a:r>
              <a:rPr lang="en-US" sz="1800" dirty="0" err="1" smtClean="0">
                <a:latin typeface="Century Gothic" pitchFamily="34" charset="0"/>
              </a:rPr>
              <a:t>građevinska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dozvola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koja</a:t>
            </a:r>
            <a:r>
              <a:rPr lang="en-US" sz="1800" dirty="0" smtClean="0">
                <a:latin typeface="Century Gothic" pitchFamily="34" charset="0"/>
              </a:rPr>
              <a:t> se </a:t>
            </a:r>
            <a:r>
              <a:rPr lang="en-US" sz="1800" dirty="0" err="1" smtClean="0">
                <a:latin typeface="Century Gothic" pitchFamily="34" charset="0"/>
              </a:rPr>
              <a:t>menja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kao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građevinskoj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inspekciji</a:t>
            </a:r>
            <a:r>
              <a:rPr lang="en-US" sz="1800" dirty="0" smtClean="0">
                <a:latin typeface="Century Gothic" pitchFamily="34" charset="0"/>
              </a:rPr>
              <a:t>. </a:t>
            </a:r>
            <a:endParaRPr lang="en-US" sz="18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1600" b="1" dirty="0" smtClean="0">
                <a:latin typeface="Century Gothic" pitchFamily="34" charset="0"/>
              </a:rPr>
              <a:t>PODZAKONSKI AKTI KOJI SE PRIMENJUJU U OBJEDINJENOJ PROCDURI</a:t>
            </a:r>
            <a:endParaRPr lang="en-US" sz="1400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1400" b="1" dirty="0" smtClean="0">
                <a:latin typeface="Century Gothic" pitchFamily="34" charset="0"/>
              </a:rPr>
              <a:t>	</a:t>
            </a:r>
            <a:endParaRPr lang="sr-Latn-RS" sz="1400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sr-Latn-RS" sz="1400" b="1" dirty="0" smtClean="0">
                <a:latin typeface="Century Gothic" pitchFamily="34" charset="0"/>
              </a:rPr>
              <a:t>      </a:t>
            </a:r>
            <a:r>
              <a:rPr lang="sr-Latn-RS" sz="1400" b="1" u="sng" dirty="0" smtClean="0">
                <a:latin typeface="Century Gothic" pitchFamily="34" charset="0"/>
              </a:rPr>
              <a:t> </a:t>
            </a:r>
            <a:r>
              <a:rPr lang="en-US" sz="1400" b="1" u="sng" dirty="0" smtClean="0">
                <a:latin typeface="Century Gothic" pitchFamily="34" charset="0"/>
              </a:rPr>
              <a:t>1) </a:t>
            </a:r>
            <a:r>
              <a:rPr lang="en-US" sz="1600" b="1" u="sng" noProof="1" smtClean="0">
                <a:latin typeface="Century Gothic" pitchFamily="34" charset="0"/>
              </a:rPr>
              <a:t>UREDBA</a:t>
            </a:r>
            <a:r>
              <a:rPr lang="en-US" sz="1600" b="1" u="sng" dirty="0" smtClean="0">
                <a:latin typeface="Century Gothic" pitchFamily="34" charset="0"/>
              </a:rPr>
              <a:t> </a:t>
            </a:r>
            <a:r>
              <a:rPr lang="en-US" sz="1600" b="1" dirty="0" smtClean="0">
                <a:latin typeface="Century Gothic" pitchFamily="34" charset="0"/>
              </a:rPr>
              <a:t>o </a:t>
            </a:r>
            <a:r>
              <a:rPr lang="en-US" sz="1600" b="1" dirty="0" err="1" smtClean="0">
                <a:latin typeface="Century Gothic" pitchFamily="34" charset="0"/>
              </a:rPr>
              <a:t>određivanju</a:t>
            </a:r>
            <a:r>
              <a:rPr lang="en-US" sz="1600" b="1" dirty="0" smtClean="0">
                <a:latin typeface="Century Gothic" pitchFamily="34" charset="0"/>
              </a:rPr>
              <a:t> USLOVA ZA PROJEKTOVANJE I PRIKLJUČENJE </a:t>
            </a:r>
            <a:r>
              <a:rPr lang="en-US" sz="1400" dirty="0" smtClean="0">
                <a:latin typeface="Century Gothic" pitchFamily="34" charset="0"/>
              </a:rPr>
              <a:t>u </a:t>
            </a:r>
            <a:r>
              <a:rPr lang="en-US" sz="1400" dirty="0" err="1" smtClean="0">
                <a:latin typeface="Century Gothic" pitchFamily="34" charset="0"/>
              </a:rPr>
              <a:t>postupku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izdavanja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lokacijskih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uslova</a:t>
            </a:r>
            <a:r>
              <a:rPr lang="en-US" sz="1400" dirty="0" smtClean="0">
                <a:latin typeface="Century Gothic" pitchFamily="34" charset="0"/>
              </a:rPr>
              <a:t>, </a:t>
            </a:r>
            <a:r>
              <a:rPr lang="en-US" sz="1400" dirty="0" err="1" smtClean="0">
                <a:latin typeface="Century Gothic" pitchFamily="34" charset="0"/>
              </a:rPr>
              <a:t>kao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i</a:t>
            </a:r>
            <a:r>
              <a:rPr lang="en-US" sz="1400" dirty="0" smtClean="0">
                <a:latin typeface="Century Gothic" pitchFamily="34" charset="0"/>
              </a:rPr>
              <a:t> o </a:t>
            </a:r>
            <a:r>
              <a:rPr lang="en-US" sz="1400" dirty="0" err="1" smtClean="0">
                <a:latin typeface="Century Gothic" pitchFamily="34" charset="0"/>
              </a:rPr>
              <a:t>sadržini</a:t>
            </a:r>
            <a:r>
              <a:rPr lang="en-US" sz="1400" dirty="0" smtClean="0">
                <a:latin typeface="Century Gothic" pitchFamily="34" charset="0"/>
              </a:rPr>
              <a:t>, </a:t>
            </a:r>
            <a:r>
              <a:rPr lang="en-US" sz="1400" dirty="0" err="1" smtClean="0">
                <a:latin typeface="Century Gothic" pitchFamily="34" charset="0"/>
              </a:rPr>
              <a:t>postupku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načinu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izdavanja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uslova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za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projektovanje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priključenje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imalaca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javnih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ovlašćenja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sadržini</a:t>
            </a:r>
            <a:r>
              <a:rPr lang="en-US" sz="1400" dirty="0" smtClean="0">
                <a:latin typeface="Century Gothic" pitchFamily="34" charset="0"/>
              </a:rPr>
              <a:t>,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postupku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i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načinu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izdavanja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lokacijskih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uslova</a:t>
            </a:r>
            <a:endParaRPr lang="en-US" sz="1400" b="1" dirty="0" smtClean="0">
              <a:latin typeface="Century Gothic" pitchFamily="34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buNone/>
            </a:pPr>
            <a:r>
              <a:rPr lang="en-US" sz="1400" dirty="0" smtClean="0">
                <a:latin typeface="Century Gothic" pitchFamily="34" charset="0"/>
              </a:rPr>
              <a:t>	</a:t>
            </a:r>
            <a:r>
              <a:rPr lang="sr-Cyrl-CS" sz="1400" dirty="0" smtClean="0">
                <a:latin typeface="Century Gothic" pitchFamily="34" charset="0"/>
              </a:rPr>
              <a:t>Ovom Uredbom se prema klasi i nameni objekta propisuje: </a:t>
            </a:r>
            <a:endParaRPr lang="en-US" sz="1400" dirty="0" smtClean="0">
              <a:latin typeface="Century Gothic" pitchFamily="34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buNone/>
            </a:pPr>
            <a:r>
              <a:rPr lang="en-US" sz="1400" dirty="0" smtClean="0">
                <a:latin typeface="Century Gothic" pitchFamily="34" charset="0"/>
              </a:rPr>
              <a:t>	(1)</a:t>
            </a:r>
            <a:r>
              <a:rPr lang="sr-Latn-RS" sz="1400" dirty="0" smtClean="0">
                <a:latin typeface="Century Gothic" pitchFamily="34" charset="0"/>
              </a:rPr>
              <a:t> 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obavezna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sadržina</a:t>
            </a:r>
            <a:r>
              <a:rPr lang="en-US" sz="1400" b="1" dirty="0" smtClean="0">
                <a:latin typeface="Century Gothic" pitchFamily="34" charset="0"/>
              </a:rPr>
              <a:t>, </a:t>
            </a:r>
            <a:r>
              <a:rPr lang="en-US" sz="1400" b="1" dirty="0" err="1" smtClean="0">
                <a:latin typeface="Century Gothic" pitchFamily="34" charset="0"/>
              </a:rPr>
              <a:t>postupak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i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način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izdavanja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lokacijskih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uslova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od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strane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nadležnog</a:t>
            </a:r>
            <a:r>
              <a:rPr lang="en-US" sz="1400" dirty="0" smtClean="0">
                <a:latin typeface="Century Gothic" pitchFamily="34" charset="0"/>
              </a:rPr>
              <a:t> organ</a:t>
            </a:r>
            <a:r>
              <a:rPr lang="sr-Cyrl-CS" sz="1400" dirty="0" smtClean="0">
                <a:latin typeface="Century Gothic" pitchFamily="34" charset="0"/>
              </a:rPr>
              <a:t>a</a:t>
            </a:r>
            <a:r>
              <a:rPr lang="en-US" sz="1400" dirty="0" smtClean="0">
                <a:latin typeface="Century Gothic" pitchFamily="34" charset="0"/>
              </a:rPr>
              <a:t>;</a:t>
            </a:r>
          </a:p>
          <a:p>
            <a:pPr>
              <a:lnSpc>
                <a:spcPct val="120000"/>
              </a:lnSpc>
              <a:spcAft>
                <a:spcPct val="0"/>
              </a:spcAft>
              <a:buNone/>
            </a:pPr>
            <a:r>
              <a:rPr lang="en-US" sz="1400" dirty="0" smtClean="0">
                <a:latin typeface="Century Gothic" pitchFamily="34" charset="0"/>
              </a:rPr>
              <a:t>	(2) </a:t>
            </a:r>
            <a:r>
              <a:rPr lang="en-US" sz="1400" dirty="0" err="1" smtClean="0">
                <a:latin typeface="Century Gothic" pitchFamily="34" charset="0"/>
              </a:rPr>
              <a:t>koji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uslovi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za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projektovanje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i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priključenje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dirty="0" smtClean="0">
                <a:latin typeface="Century Gothic" pitchFamily="34" charset="0"/>
              </a:rPr>
              <a:t>se </a:t>
            </a:r>
            <a:r>
              <a:rPr lang="en-US" sz="1400" dirty="0" err="1" smtClean="0">
                <a:latin typeface="Century Gothic" pitchFamily="34" charset="0"/>
              </a:rPr>
              <a:t>pribavljaju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od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imalaca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javnih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ovlašćenja</a:t>
            </a:r>
            <a:r>
              <a:rPr lang="en-US" sz="1400" dirty="0" smtClean="0">
                <a:latin typeface="Century Gothic" pitchFamily="34" charset="0"/>
              </a:rPr>
              <a:t> u </a:t>
            </a:r>
            <a:r>
              <a:rPr lang="en-US" sz="1400" dirty="0" err="1" smtClean="0">
                <a:latin typeface="Century Gothic" pitchFamily="34" charset="0"/>
              </a:rPr>
              <a:t>postupku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izdavanja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lokacijskih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uslova</a:t>
            </a:r>
            <a:r>
              <a:rPr lang="en-US" sz="1400" dirty="0" smtClean="0">
                <a:latin typeface="Century Gothic" pitchFamily="34" charset="0"/>
              </a:rPr>
              <a:t>;</a:t>
            </a:r>
            <a:endParaRPr lang="sr-Latn-RS" sz="1400" dirty="0" smtClean="0">
              <a:latin typeface="Century Gothic" pitchFamily="34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buNone/>
            </a:pPr>
            <a:r>
              <a:rPr lang="sr-Latn-RS" sz="1400" dirty="0" smtClean="0">
                <a:latin typeface="Century Gothic" pitchFamily="34" charset="0"/>
              </a:rPr>
              <a:t>       </a:t>
            </a:r>
            <a:r>
              <a:rPr lang="en-US" sz="1400" dirty="0" smtClean="0">
                <a:latin typeface="Century Gothic" pitchFamily="34" charset="0"/>
              </a:rPr>
              <a:t>3) </a:t>
            </a:r>
            <a:r>
              <a:rPr lang="en-US" sz="1400" b="1" dirty="0" err="1" smtClean="0">
                <a:latin typeface="Century Gothic" pitchFamily="34" charset="0"/>
              </a:rPr>
              <a:t>obavezna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sadržina</a:t>
            </a:r>
            <a:r>
              <a:rPr lang="en-US" sz="1400" b="1" dirty="0" smtClean="0">
                <a:latin typeface="Century Gothic" pitchFamily="34" charset="0"/>
              </a:rPr>
              <a:t>, </a:t>
            </a:r>
            <a:r>
              <a:rPr lang="en-US" sz="1400" b="1" dirty="0" err="1" smtClean="0">
                <a:latin typeface="Century Gothic" pitchFamily="34" charset="0"/>
              </a:rPr>
              <a:t>postupak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i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način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izdavanja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uslova</a:t>
            </a:r>
            <a:r>
              <a:rPr lang="en-US" sz="1400" b="1" dirty="0" smtClean="0">
                <a:latin typeface="Century Gothic" pitchFamily="34" charset="0"/>
              </a:rPr>
              <a:t>  </a:t>
            </a:r>
            <a:r>
              <a:rPr lang="en-US" sz="1400" b="1" dirty="0" err="1" smtClean="0">
                <a:latin typeface="Century Gothic" pitchFamily="34" charset="0"/>
              </a:rPr>
              <a:t>za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projektovanje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i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priključenje</a:t>
            </a:r>
            <a:r>
              <a:rPr lang="en-US" sz="1400" b="1" dirty="0" smtClean="0">
                <a:latin typeface="Century Gothic" pitchFamily="34" charset="0"/>
              </a:rPr>
              <a:t>.</a:t>
            </a:r>
          </a:p>
          <a:p>
            <a:pPr>
              <a:lnSpc>
                <a:spcPct val="120000"/>
              </a:lnSpc>
              <a:spcAft>
                <a:spcPct val="0"/>
              </a:spcAft>
              <a:buNone/>
            </a:pPr>
            <a:r>
              <a:rPr lang="en-US" sz="1400" b="1" dirty="0" smtClean="0">
                <a:latin typeface="Century Gothic" pitchFamily="34" charset="0"/>
              </a:rPr>
              <a:t>	</a:t>
            </a:r>
            <a:r>
              <a:rPr lang="en-US" sz="1400" b="1" u="sng" dirty="0" smtClean="0">
                <a:latin typeface="Century Gothic" pitchFamily="34" charset="0"/>
              </a:rPr>
              <a:t>2) </a:t>
            </a:r>
            <a:r>
              <a:rPr lang="en-US" sz="1600" b="1" u="sng" noProof="1" smtClean="0">
                <a:latin typeface="Century Gothic" pitchFamily="34" charset="0"/>
              </a:rPr>
              <a:t>PRAVILNIK O načinu, postupku i rokovima sprovo</a:t>
            </a:r>
            <a:r>
              <a:rPr lang="vi-VN" sz="1600" b="1" u="sng" noProof="1" smtClean="0"/>
              <a:t>đenja OBJEDINJENE PROCEDURE</a:t>
            </a:r>
          </a:p>
          <a:p>
            <a:pPr>
              <a:buNone/>
            </a:pPr>
            <a:r>
              <a:rPr lang="en-US" sz="1400" dirty="0" smtClean="0">
                <a:latin typeface="Century Gothic" pitchFamily="34" charset="0"/>
              </a:rPr>
              <a:t>	</a:t>
            </a:r>
            <a:r>
              <a:rPr lang="sr-Cyrl-CS" sz="1400" dirty="0" smtClean="0">
                <a:latin typeface="Century Gothic" pitchFamily="34" charset="0"/>
              </a:rPr>
              <a:t>Ovim pravilnikom bliže se uređuje </a:t>
            </a:r>
            <a:r>
              <a:rPr lang="sr-Cyrl-CS" sz="1400" b="1" dirty="0" smtClean="0">
                <a:latin typeface="Century Gothic" pitchFamily="34" charset="0"/>
              </a:rPr>
              <a:t>predmet i postupak</a:t>
            </a:r>
            <a:r>
              <a:rPr lang="sr-Cyrl-CS" sz="1400" dirty="0" smtClean="0">
                <a:latin typeface="Century Gothic" pitchFamily="34" charset="0"/>
              </a:rPr>
              <a:t> sprovođenja objedinjene procedure, </a:t>
            </a:r>
            <a:r>
              <a:rPr lang="sr-Cyrl-CS" sz="1400" b="1" dirty="0" smtClean="0">
                <a:latin typeface="Century Gothic" pitchFamily="34" charset="0"/>
              </a:rPr>
              <a:t>vođenje i sadržina registra </a:t>
            </a:r>
            <a:r>
              <a:rPr lang="sr-Cyrl-CS" sz="1400" dirty="0" smtClean="0">
                <a:latin typeface="Century Gothic" pitchFamily="34" charset="0"/>
              </a:rPr>
              <a:t>objedinjenih procedura i </a:t>
            </a:r>
            <a:r>
              <a:rPr lang="sr-Cyrl-CS" sz="1400" b="1" dirty="0" smtClean="0">
                <a:latin typeface="Century Gothic" pitchFamily="34" charset="0"/>
              </a:rPr>
              <a:t>centralne evidencije</a:t>
            </a:r>
            <a:r>
              <a:rPr lang="sr-Cyrl-CS" sz="1400" dirty="0" smtClean="0">
                <a:latin typeface="Century Gothic" pitchFamily="34" charset="0"/>
              </a:rPr>
              <a:t>, kao i </a:t>
            </a:r>
            <a:r>
              <a:rPr lang="sr-Cyrl-CS" sz="1400" b="1" dirty="0" smtClean="0">
                <a:latin typeface="Century Gothic" pitchFamily="34" charset="0"/>
              </a:rPr>
              <a:t>ovlašćenja i obaveze registratora</a:t>
            </a:r>
            <a:r>
              <a:rPr lang="sr-Cyrl-CS" sz="1400" dirty="0" smtClean="0">
                <a:latin typeface="Century Gothic" pitchFamily="34" charset="0"/>
              </a:rPr>
              <a:t> i </a:t>
            </a:r>
            <a:r>
              <a:rPr lang="sr-Cyrl-CS" sz="1400" b="1" dirty="0" smtClean="0">
                <a:latin typeface="Century Gothic" pitchFamily="34" charset="0"/>
              </a:rPr>
              <a:t>obim javne dostupnosti podataka </a:t>
            </a:r>
            <a:r>
              <a:rPr lang="sr-Cyrl-CS" sz="1400" dirty="0" smtClean="0">
                <a:latin typeface="Century Gothic" pitchFamily="34" charset="0"/>
              </a:rPr>
              <a:t>i dokumenata sadržanih u registru</a:t>
            </a:r>
            <a:r>
              <a:rPr lang="en-US" sz="1400" dirty="0" smtClean="0">
                <a:latin typeface="Century Gothic" pitchFamily="34" charset="0"/>
              </a:rPr>
              <a:t>, </a:t>
            </a:r>
            <a:r>
              <a:rPr lang="en-US" sz="1400" b="1" dirty="0" err="1" smtClean="0">
                <a:latin typeface="Century Gothic" pitchFamily="34" charset="0"/>
              </a:rPr>
              <a:t>način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razmene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dokumenata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i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podnesaka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dirty="0" smtClean="0">
                <a:latin typeface="Century Gothic" pitchFamily="34" charset="0"/>
              </a:rPr>
              <a:t>u </a:t>
            </a:r>
            <a:r>
              <a:rPr lang="en-US" sz="1400" dirty="0" err="1" smtClean="0">
                <a:latin typeface="Century Gothic" pitchFamily="34" charset="0"/>
              </a:rPr>
              <a:t>objedinjenoj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proceduri</a:t>
            </a:r>
            <a:r>
              <a:rPr lang="en-US" sz="1400" dirty="0" smtClean="0">
                <a:latin typeface="Century Gothic" pitchFamily="34" charset="0"/>
              </a:rPr>
              <a:t>, </a:t>
            </a:r>
            <a:r>
              <a:rPr lang="en-US" sz="1400" dirty="0" err="1" smtClean="0">
                <a:latin typeface="Century Gothic" pitchFamily="34" charset="0"/>
              </a:rPr>
              <a:t>kao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i</a:t>
            </a:r>
            <a:r>
              <a:rPr lang="en-US" sz="1400" b="1" dirty="0" smtClean="0">
                <a:latin typeface="Century Gothic" pitchFamily="34" charset="0"/>
              </a:rPr>
              <a:t> forma </a:t>
            </a:r>
            <a:r>
              <a:rPr lang="en-US" sz="1400" dirty="0" smtClean="0">
                <a:latin typeface="Century Gothic" pitchFamily="34" charset="0"/>
              </a:rPr>
              <a:t>u </a:t>
            </a:r>
            <a:r>
              <a:rPr lang="en-US" sz="1400" dirty="0" err="1" smtClean="0">
                <a:latin typeface="Century Gothic" pitchFamily="34" charset="0"/>
              </a:rPr>
              <a:t>kojoj</a:t>
            </a:r>
            <a:r>
              <a:rPr lang="en-US" sz="1400" dirty="0" smtClean="0">
                <a:latin typeface="Century Gothic" pitchFamily="34" charset="0"/>
              </a:rPr>
              <a:t> se u </a:t>
            </a:r>
            <a:r>
              <a:rPr lang="en-US" sz="1400" dirty="0" err="1" smtClean="0">
                <a:latin typeface="Century Gothic" pitchFamily="34" charset="0"/>
              </a:rPr>
              <a:t>toj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proceduri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dostavljaju</a:t>
            </a:r>
            <a:r>
              <a:rPr lang="en-US" sz="1400" dirty="0" smtClean="0">
                <a:latin typeface="Century Gothic" pitchFamily="34" charset="0"/>
              </a:rPr>
              <a:t>, </a:t>
            </a:r>
            <a:r>
              <a:rPr lang="en-US" sz="1400" dirty="0" err="1" smtClean="0">
                <a:latin typeface="Century Gothic" pitchFamily="34" charset="0"/>
              </a:rPr>
              <a:t>odnosno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razmenjuju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tehnička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dokumentacija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akta</a:t>
            </a:r>
            <a:r>
              <a:rPr lang="sr-Cyrl-CS" sz="1400" dirty="0" smtClean="0">
                <a:latin typeface="Century Gothic" pitchFamily="34" charset="0"/>
              </a:rPr>
              <a:t>.</a:t>
            </a:r>
            <a:endParaRPr lang="en-US" sz="1400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Century Gothic" pitchFamily="34" charset="0"/>
              </a:rPr>
              <a:t>	</a:t>
            </a:r>
            <a:r>
              <a:rPr lang="en-US" sz="1400" u="sng" dirty="0" smtClean="0">
                <a:latin typeface="Century Gothic" pitchFamily="34" charset="0"/>
              </a:rPr>
              <a:t>3) </a:t>
            </a:r>
            <a:r>
              <a:rPr lang="en-US" sz="1600" b="1" u="sng" noProof="1" smtClean="0">
                <a:latin typeface="Century Gothic" pitchFamily="34" charset="0"/>
              </a:rPr>
              <a:t>PRAVILNIK o sadržini, načinu i postupku izrade i načinu vršenja kontrole TEHNIČKE DOKUMENTACIJE prema klasi i nameni objekata</a:t>
            </a:r>
          </a:p>
          <a:p>
            <a:pPr>
              <a:buNone/>
            </a:pPr>
            <a:r>
              <a:rPr lang="en-US" sz="1400" dirty="0" smtClean="0">
                <a:latin typeface="Century Gothic" pitchFamily="34" charset="0"/>
              </a:rPr>
              <a:t>	</a:t>
            </a:r>
            <a:r>
              <a:rPr lang="en-US" sz="1400" dirty="0" err="1" smtClean="0">
                <a:latin typeface="Century Gothic" pitchFamily="34" charset="0"/>
              </a:rPr>
              <a:t>Ovim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pravilnikom</a:t>
            </a:r>
            <a:r>
              <a:rPr lang="en-US" sz="1400" dirty="0" smtClean="0">
                <a:latin typeface="Century Gothic" pitchFamily="34" charset="0"/>
              </a:rPr>
              <a:t> se </a:t>
            </a:r>
            <a:r>
              <a:rPr lang="en-US" sz="1400" dirty="0" err="1" smtClean="0">
                <a:latin typeface="Century Gothic" pitchFamily="34" charset="0"/>
              </a:rPr>
              <a:t>bliže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propisuje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vrsta</a:t>
            </a:r>
            <a:r>
              <a:rPr lang="en-US" sz="1400" b="1" dirty="0" smtClean="0">
                <a:latin typeface="Century Gothic" pitchFamily="34" charset="0"/>
              </a:rPr>
              <a:t>, </a:t>
            </a:r>
            <a:r>
              <a:rPr lang="en-US" sz="1400" b="1" dirty="0" err="1" smtClean="0">
                <a:latin typeface="Century Gothic" pitchFamily="34" charset="0"/>
              </a:rPr>
              <a:t>sadržaj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i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način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izrade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tehničke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dokumentacije</a:t>
            </a:r>
            <a:r>
              <a:rPr lang="en-US" sz="1400" dirty="0" smtClean="0">
                <a:latin typeface="Century Gothic" pitchFamily="34" charset="0"/>
              </a:rPr>
              <a:t>, </a:t>
            </a:r>
            <a:r>
              <a:rPr lang="en-US" sz="1400" dirty="0" err="1" smtClean="0">
                <a:latin typeface="Century Gothic" pitchFamily="34" charset="0"/>
              </a:rPr>
              <a:t>odnosno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dokumenata</a:t>
            </a:r>
            <a:r>
              <a:rPr lang="en-US" sz="1400" dirty="0" smtClean="0">
                <a:latin typeface="Century Gothic" pitchFamily="34" charset="0"/>
              </a:rPr>
              <a:t>, </a:t>
            </a:r>
            <a:r>
              <a:rPr lang="en-US" sz="1400" dirty="0" err="1" smtClean="0">
                <a:latin typeface="Century Gothic" pitchFamily="34" charset="0"/>
              </a:rPr>
              <a:t>projekata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elaborata</a:t>
            </a:r>
            <a:r>
              <a:rPr lang="en-US" sz="1400" dirty="0" smtClean="0">
                <a:latin typeface="Century Gothic" pitchFamily="34" charset="0"/>
              </a:rPr>
              <a:t>, </a:t>
            </a:r>
            <a:r>
              <a:rPr lang="en-US" sz="1400" dirty="0" err="1" smtClean="0">
                <a:latin typeface="Century Gothic" pitchFamily="34" charset="0"/>
              </a:rPr>
              <a:t>sadržina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način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vršenja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tehničke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b="1" dirty="0" err="1" smtClean="0">
                <a:latin typeface="Century Gothic" pitchFamily="34" charset="0"/>
              </a:rPr>
              <a:t>kontrole</a:t>
            </a:r>
            <a:r>
              <a:rPr lang="en-US" sz="1400" b="1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projekta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za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građevinsku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dozvolu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projekata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izrađenih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po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propisima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drugih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zemalja</a:t>
            </a:r>
            <a:r>
              <a:rPr lang="en-US" sz="1400" dirty="0" smtClean="0">
                <a:latin typeface="Century Gothic" pitchFamily="34" charset="0"/>
              </a:rPr>
              <a:t>, </a:t>
            </a:r>
            <a:r>
              <a:rPr lang="en-US" sz="1400" dirty="0" err="1" smtClean="0">
                <a:latin typeface="Century Gothic" pitchFamily="34" charset="0"/>
              </a:rPr>
              <a:t>kao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sadržina</a:t>
            </a:r>
            <a:r>
              <a:rPr lang="en-US" sz="1400" dirty="0" smtClean="0">
                <a:latin typeface="Century Gothic" pitchFamily="34" charset="0"/>
              </a:rPr>
              <a:t>, </a:t>
            </a:r>
            <a:r>
              <a:rPr lang="en-US" sz="1400" dirty="0" err="1" smtClean="0">
                <a:latin typeface="Century Gothic" pitchFamily="34" charset="0"/>
              </a:rPr>
              <a:t>obim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način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izrade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prethodne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studije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opravdanosti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studije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opravdanosti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za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noProof="1" smtClean="0">
                <a:latin typeface="Century Gothic" pitchFamily="34" charset="0"/>
              </a:rPr>
              <a:t>izgradnju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objekata</a:t>
            </a:r>
            <a:r>
              <a:rPr lang="en-US" sz="1400" dirty="0" smtClean="0">
                <a:latin typeface="Century Gothic" pitchFamily="34" charset="0"/>
              </a:rPr>
              <a:t>.</a:t>
            </a:r>
          </a:p>
          <a:p>
            <a:pPr>
              <a:buNone/>
            </a:pPr>
            <a:r>
              <a:rPr lang="en-US" sz="1400" b="1" dirty="0" smtClean="0">
                <a:latin typeface="Century Gothic" pitchFamily="34" charset="0"/>
              </a:rPr>
              <a:t>	</a:t>
            </a:r>
            <a:r>
              <a:rPr lang="en-US" sz="1400" b="1" u="sng" dirty="0" smtClean="0">
                <a:latin typeface="Century Gothic" pitchFamily="34" charset="0"/>
              </a:rPr>
              <a:t>4) </a:t>
            </a:r>
            <a:r>
              <a:rPr lang="en-US" sz="1600" b="1" u="sng" noProof="1" smtClean="0">
                <a:latin typeface="Century Gothic" pitchFamily="34" charset="0"/>
              </a:rPr>
              <a:t>PRAVILNIK O KLASIFIKACIJI OBJEKATA</a:t>
            </a:r>
          </a:p>
          <a:p>
            <a:pPr>
              <a:buNone/>
            </a:pPr>
            <a:r>
              <a:rPr lang="en-US" sz="1400" dirty="0" smtClean="0">
                <a:latin typeface="Century Gothic" pitchFamily="34" charset="0"/>
              </a:rPr>
              <a:t>	</a:t>
            </a:r>
            <a:r>
              <a:rPr lang="en-US" sz="1400" dirty="0" err="1" smtClean="0">
                <a:latin typeface="Century Gothic" pitchFamily="34" charset="0"/>
              </a:rPr>
              <a:t>Ovim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pravilnikom</a:t>
            </a:r>
            <a:r>
              <a:rPr lang="en-US" sz="1400" dirty="0" smtClean="0">
                <a:latin typeface="Century Gothic" pitchFamily="34" charset="0"/>
              </a:rPr>
              <a:t> se </a:t>
            </a:r>
            <a:r>
              <a:rPr lang="en-US" sz="1400" dirty="0" err="1" smtClean="0">
                <a:latin typeface="Century Gothic" pitchFamily="34" charset="0"/>
              </a:rPr>
              <a:t>propisuje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klasifikacija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objekata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prema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tehničkoj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složenosti</a:t>
            </a:r>
            <a:r>
              <a:rPr lang="en-US" sz="1400" dirty="0" smtClean="0">
                <a:latin typeface="Century Gothic" pitchFamily="34" charset="0"/>
              </a:rPr>
              <a:t>, </a:t>
            </a:r>
            <a:r>
              <a:rPr lang="en-US" sz="1400" dirty="0" err="1" smtClean="0">
                <a:latin typeface="Century Gothic" pitchFamily="34" charset="0"/>
              </a:rPr>
              <a:t>uticajuna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životnu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sredinu</a:t>
            </a:r>
            <a:r>
              <a:rPr lang="en-US" sz="1400" dirty="0" smtClean="0">
                <a:latin typeface="Century Gothic" pitchFamily="34" charset="0"/>
              </a:rPr>
              <a:t>, </a:t>
            </a:r>
            <a:r>
              <a:rPr lang="en-US" sz="1400" dirty="0" err="1" smtClean="0">
                <a:latin typeface="Century Gothic" pitchFamily="34" charset="0"/>
              </a:rPr>
              <a:t>nameni</a:t>
            </a:r>
            <a:r>
              <a:rPr lang="en-US" sz="1400" dirty="0" smtClean="0">
                <a:latin typeface="Century Gothic" pitchFamily="34" charset="0"/>
              </a:rPr>
              <a:t>, </a:t>
            </a:r>
            <a:r>
              <a:rPr lang="en-US" sz="1400" dirty="0" err="1" smtClean="0">
                <a:latin typeface="Century Gothic" pitchFamily="34" charset="0"/>
              </a:rPr>
              <a:t>odnosno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rizicima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koje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prati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njihovo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izvođenje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korišćenje</a:t>
            </a:r>
            <a:r>
              <a:rPr lang="en-US" sz="1400" dirty="0" smtClean="0">
                <a:latin typeface="Century Gothic" pitchFamily="34" charset="0"/>
              </a:rPr>
              <a:t>.</a:t>
            </a:r>
            <a:endParaRPr lang="en-US" sz="1400" b="1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/>
          <a:lstStyle/>
          <a:p>
            <a:pPr algn="ctr">
              <a:buNone/>
            </a:pPr>
            <a:r>
              <a:rPr lang="en-US" sz="1800" b="1" dirty="0" smtClean="0">
                <a:latin typeface="Century Gothic" pitchFamily="34" charset="0"/>
              </a:rPr>
              <a:t>POSTUPAK PO PRIJAVI RADOVA -1</a:t>
            </a:r>
          </a:p>
          <a:p>
            <a:pPr algn="ctr">
              <a:buNone/>
            </a:pPr>
            <a:endParaRPr lang="en-US" sz="1800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1800" b="1" dirty="0" smtClean="0">
                <a:latin typeface="Century Gothic" pitchFamily="34" charset="0"/>
              </a:rPr>
              <a:t>	</a:t>
            </a:r>
            <a:r>
              <a:rPr lang="en-US" sz="1600" b="1" dirty="0" err="1" smtClean="0">
                <a:latin typeface="Century Gothic" pitchFamily="34" charset="0"/>
              </a:rPr>
              <a:t>Investitor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podnosi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prijavu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radova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nadležnom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organu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koji</a:t>
            </a:r>
            <a:r>
              <a:rPr lang="en-US" sz="1600" b="1" dirty="0" smtClean="0">
                <a:latin typeface="Century Gothic" pitchFamily="34" charset="0"/>
              </a:rPr>
              <a:t> je </a:t>
            </a:r>
            <a:r>
              <a:rPr lang="en-US" sz="1600" b="1" dirty="0" err="1" smtClean="0">
                <a:latin typeface="Century Gothic" pitchFamily="34" charset="0"/>
              </a:rPr>
              <a:t>izdao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građevinsku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dozvolu</a:t>
            </a:r>
            <a:r>
              <a:rPr lang="en-US" sz="1600" b="1" dirty="0" smtClean="0">
                <a:latin typeface="Century Gothic" pitchFamily="34" charset="0"/>
              </a:rPr>
              <a:t>, </a:t>
            </a:r>
            <a:r>
              <a:rPr lang="en-US" sz="1600" b="1" dirty="0" err="1" smtClean="0">
                <a:latin typeface="Century Gothic" pitchFamily="34" charset="0"/>
              </a:rPr>
              <a:t>najkasnije</a:t>
            </a:r>
            <a:r>
              <a:rPr lang="en-US" sz="1600" b="1" dirty="0" smtClean="0">
                <a:latin typeface="Century Gothic" pitchFamily="34" charset="0"/>
              </a:rPr>
              <a:t> 8 </a:t>
            </a:r>
            <a:r>
              <a:rPr lang="en-US" sz="1600" b="1" dirty="0" err="1" smtClean="0">
                <a:latin typeface="Century Gothic" pitchFamily="34" charset="0"/>
              </a:rPr>
              <a:t>dana</a:t>
            </a:r>
            <a:r>
              <a:rPr lang="en-US" sz="1600" b="1" dirty="0" smtClean="0">
                <a:latin typeface="Century Gothic" pitchFamily="34" charset="0"/>
              </a:rPr>
              <a:t> pre </a:t>
            </a:r>
            <a:r>
              <a:rPr lang="en-US" sz="1600" b="1" dirty="0" err="1" smtClean="0">
                <a:latin typeface="Century Gothic" pitchFamily="34" charset="0"/>
              </a:rPr>
              <a:t>otpopočinjanja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izvođenja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radova</a:t>
            </a:r>
            <a:r>
              <a:rPr lang="en-US" sz="1600" b="1" dirty="0" smtClean="0">
                <a:latin typeface="Century Gothic" pitchFamily="34" charset="0"/>
              </a:rPr>
              <a:t>.</a:t>
            </a:r>
          </a:p>
          <a:p>
            <a:pPr>
              <a:buNone/>
            </a:pPr>
            <a:r>
              <a:rPr lang="en-US" sz="1600" b="1" dirty="0" smtClean="0">
                <a:latin typeface="Century Gothic" pitchFamily="34" charset="0"/>
              </a:rPr>
              <a:t>	U </a:t>
            </a:r>
            <a:r>
              <a:rPr lang="en-US" sz="1600" b="1" dirty="0" err="1" smtClean="0">
                <a:latin typeface="Century Gothic" pitchFamily="34" charset="0"/>
              </a:rPr>
              <a:t>prijavi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radova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investitor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navodi</a:t>
            </a:r>
            <a:r>
              <a:rPr lang="en-US" sz="1600" b="1" dirty="0" smtClean="0">
                <a:latin typeface="Century Gothic" pitchFamily="34" charset="0"/>
              </a:rPr>
              <a:t> datum </a:t>
            </a:r>
            <a:r>
              <a:rPr lang="en-US" sz="1600" b="1" dirty="0" err="1" smtClean="0">
                <a:latin typeface="Century Gothic" pitchFamily="34" charset="0"/>
              </a:rPr>
              <a:t>početka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i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rok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završetka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građenja</a:t>
            </a:r>
            <a:r>
              <a:rPr lang="en-US" sz="1600" b="1" dirty="0" smtClean="0">
                <a:latin typeface="Century Gothic" pitchFamily="34" charset="0"/>
              </a:rPr>
              <a:t>, </a:t>
            </a:r>
            <a:r>
              <a:rPr lang="en-US" sz="1600" b="1" dirty="0" err="1" smtClean="0">
                <a:latin typeface="Century Gothic" pitchFamily="34" charset="0"/>
              </a:rPr>
              <a:t>odnosno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izvođenja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radova</a:t>
            </a:r>
            <a:r>
              <a:rPr lang="en-US" sz="1600" b="1" dirty="0" smtClean="0">
                <a:latin typeface="Century Gothic" pitchFamily="34" charset="0"/>
              </a:rPr>
              <a:t>.</a:t>
            </a:r>
          </a:p>
          <a:p>
            <a:pPr>
              <a:buNone/>
            </a:pPr>
            <a:endParaRPr lang="en-US" sz="1600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1600" b="1" dirty="0" smtClean="0">
                <a:latin typeface="Century Gothic" pitchFamily="34" charset="0"/>
              </a:rPr>
              <a:t>	</a:t>
            </a:r>
            <a:r>
              <a:rPr lang="en-US" sz="1600" b="1" dirty="0" err="1" smtClean="0">
                <a:latin typeface="Century Gothic" pitchFamily="34" charset="0"/>
              </a:rPr>
              <a:t>Uz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prijavu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radova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investitor</a:t>
            </a:r>
            <a:r>
              <a:rPr lang="sr-Latn-RS" sz="1600" b="1" dirty="0" smtClean="0">
                <a:latin typeface="Century Gothic" pitchFamily="34" charset="0"/>
              </a:rPr>
              <a:t>, pored dokaza o plaćenoj taksi,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podnosi</a:t>
            </a:r>
            <a:r>
              <a:rPr lang="en-US" sz="1600" b="1" dirty="0" smtClean="0">
                <a:latin typeface="Century Gothic" pitchFamily="34" charset="0"/>
              </a:rPr>
              <a:t>:</a:t>
            </a:r>
          </a:p>
          <a:p>
            <a:pPr marL="800100" lvl="1" indent="-342900">
              <a:buFont typeface="Century Gothic" pitchFamily="34" charset="0"/>
              <a:buAutoNum type="arabicParenR"/>
            </a:pPr>
            <a:r>
              <a:rPr lang="en-US" sz="1600" dirty="0" err="1" smtClean="0">
                <a:latin typeface="Century Gothic" pitchFamily="34" charset="0"/>
              </a:rPr>
              <a:t>dokaz</a:t>
            </a:r>
            <a:r>
              <a:rPr lang="en-US" sz="1600" dirty="0" smtClean="0">
                <a:latin typeface="Century Gothic" pitchFamily="34" charset="0"/>
              </a:rPr>
              <a:t> o </a:t>
            </a:r>
            <a:r>
              <a:rPr lang="en-US" sz="1600" dirty="0" err="1" smtClean="0">
                <a:latin typeface="Century Gothic" pitchFamily="34" charset="0"/>
              </a:rPr>
              <a:t>izmirenju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obaveza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po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osnovu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doprinosa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za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uređivanje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građevinskog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zemljišta</a:t>
            </a:r>
            <a:r>
              <a:rPr lang="en-US" sz="1600" dirty="0" smtClean="0">
                <a:latin typeface="Century Gothic" pitchFamily="34" charset="0"/>
              </a:rPr>
              <a:t>;</a:t>
            </a:r>
          </a:p>
          <a:p>
            <a:pPr marL="800100" lvl="1" indent="-342900">
              <a:buFont typeface="Century Gothic" pitchFamily="34" charset="0"/>
              <a:buAutoNum type="arabicParenR"/>
            </a:pPr>
            <a:r>
              <a:rPr lang="en-US" sz="1600" dirty="0" err="1" smtClean="0">
                <a:latin typeface="Century Gothic" pitchFamily="34" charset="0"/>
              </a:rPr>
              <a:t>akt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ministarstva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nadležnog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za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poslove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finansija</a:t>
            </a:r>
            <a:r>
              <a:rPr lang="en-US" sz="1600" dirty="0" smtClean="0">
                <a:latin typeface="Century Gothic" pitchFamily="34" charset="0"/>
              </a:rPr>
              <a:t> o </a:t>
            </a:r>
            <a:r>
              <a:rPr lang="en-US" sz="1600" dirty="0" err="1" smtClean="0">
                <a:latin typeface="Century Gothic" pitchFamily="34" charset="0"/>
              </a:rPr>
              <a:t>uvođenju</a:t>
            </a:r>
            <a:r>
              <a:rPr lang="en-US" sz="1600" dirty="0" smtClean="0">
                <a:latin typeface="Century Gothic" pitchFamily="34" charset="0"/>
              </a:rPr>
              <a:t> u posed </a:t>
            </a:r>
            <a:r>
              <a:rPr lang="en-US" sz="1600" dirty="0" err="1" smtClean="0">
                <a:latin typeface="Century Gothic" pitchFamily="34" charset="0"/>
              </a:rPr>
              <a:t>nepokretnosti</a:t>
            </a:r>
            <a:r>
              <a:rPr lang="en-US" sz="1600" dirty="0" smtClean="0">
                <a:latin typeface="Century Gothic" pitchFamily="34" charset="0"/>
              </a:rPr>
              <a:t>, u </a:t>
            </a:r>
            <a:r>
              <a:rPr lang="en-US" sz="1600" dirty="0" err="1" smtClean="0">
                <a:latin typeface="Century Gothic" pitchFamily="34" charset="0"/>
              </a:rPr>
              <a:t>skladu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sa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zakonom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koji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uređuje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eksproprijaciju</a:t>
            </a:r>
            <a:r>
              <a:rPr lang="en-US" sz="1600" dirty="0" smtClean="0">
                <a:latin typeface="Century Gothic" pitchFamily="34" charset="0"/>
              </a:rPr>
              <a:t>, </a:t>
            </a:r>
            <a:r>
              <a:rPr lang="en-US" sz="1600" dirty="0" err="1" smtClean="0">
                <a:latin typeface="Century Gothic" pitchFamily="34" charset="0"/>
              </a:rPr>
              <a:t>odnosno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ugovor</a:t>
            </a:r>
            <a:r>
              <a:rPr lang="en-US" sz="1600" dirty="0" smtClean="0">
                <a:latin typeface="Century Gothic" pitchFamily="34" charset="0"/>
              </a:rPr>
              <a:t> o </a:t>
            </a:r>
            <a:r>
              <a:rPr lang="en-US" sz="1600" dirty="0" err="1" smtClean="0">
                <a:latin typeface="Century Gothic" pitchFamily="34" charset="0"/>
              </a:rPr>
              <a:t>pravu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službenosti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zaključen</a:t>
            </a:r>
            <a:r>
              <a:rPr lang="en-US" sz="1600" dirty="0" smtClean="0">
                <a:latin typeface="Century Gothic" pitchFamily="34" charset="0"/>
              </a:rPr>
              <a:t> u </a:t>
            </a:r>
            <a:r>
              <a:rPr lang="en-US" sz="1600" dirty="0" err="1" smtClean="0">
                <a:latin typeface="Century Gothic" pitchFamily="34" charset="0"/>
              </a:rPr>
              <a:t>skladu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sa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zakonom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koji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uređuje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izgradnju</a:t>
            </a:r>
            <a:r>
              <a:rPr lang="en-US" sz="1600" dirty="0" smtClean="0">
                <a:latin typeface="Century Gothic" pitchFamily="34" charset="0"/>
              </a:rPr>
              <a:t>, </a:t>
            </a:r>
            <a:r>
              <a:rPr lang="en-US" sz="1600" dirty="0" err="1" smtClean="0">
                <a:latin typeface="Century Gothic" pitchFamily="34" charset="0"/>
              </a:rPr>
              <a:t>ako</a:t>
            </a:r>
            <a:r>
              <a:rPr lang="en-US" sz="1600" dirty="0" smtClean="0">
                <a:latin typeface="Century Gothic" pitchFamily="34" charset="0"/>
              </a:rPr>
              <a:t> je </a:t>
            </a:r>
            <a:r>
              <a:rPr lang="en-US" sz="1600" dirty="0" err="1" smtClean="0">
                <a:latin typeface="Century Gothic" pitchFamily="34" charset="0"/>
              </a:rPr>
              <a:t>rešenje</a:t>
            </a:r>
            <a:r>
              <a:rPr lang="en-US" sz="1600" dirty="0" smtClean="0">
                <a:latin typeface="Century Gothic" pitchFamily="34" charset="0"/>
              </a:rPr>
              <a:t> o </a:t>
            </a:r>
            <a:r>
              <a:rPr lang="en-US" sz="1600" dirty="0" err="1" smtClean="0">
                <a:latin typeface="Century Gothic" pitchFamily="34" charset="0"/>
              </a:rPr>
              <a:t>građevinskoj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dozvoli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izdato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na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osnovu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konačnog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rešenja</a:t>
            </a:r>
            <a:r>
              <a:rPr lang="en-US" sz="1600" dirty="0" smtClean="0">
                <a:latin typeface="Century Gothic" pitchFamily="34" charset="0"/>
              </a:rPr>
              <a:t> o </a:t>
            </a:r>
            <a:r>
              <a:rPr lang="en-US" sz="1600" dirty="0" err="1" smtClean="0">
                <a:latin typeface="Century Gothic" pitchFamily="34" charset="0"/>
              </a:rPr>
              <a:t>eksproprijaciji</a:t>
            </a:r>
            <a:r>
              <a:rPr lang="en-US" sz="1600" dirty="0" smtClean="0">
                <a:latin typeface="Century Gothic" pitchFamily="34" charset="0"/>
              </a:rPr>
              <a:t>. </a:t>
            </a:r>
            <a:endParaRPr lang="sr-Latn-RS" sz="1600" dirty="0" smtClean="0">
              <a:latin typeface="Century Gothic" pitchFamily="34" charset="0"/>
            </a:endParaRPr>
          </a:p>
          <a:p>
            <a:pPr marL="800100" lvl="1" indent="-342900">
              <a:buFont typeface="Century Gothic" pitchFamily="34" charset="0"/>
              <a:buAutoNum type="arabicParenR"/>
            </a:pPr>
            <a:r>
              <a:rPr lang="sr-Latn-RS" sz="1600" dirty="0" smtClean="0">
                <a:latin typeface="Century Gothic" pitchFamily="34" charset="0"/>
              </a:rPr>
              <a:t>saglasnost na studiju o proceni uticaja na životnu sredinu, ako je obaveza njene izrade utvrđena propisom kojim se uređuje procena uticaja na životnu sredinu, odnosno odluka da nije potrebna izrda studije.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/>
          <a:lstStyle/>
          <a:p>
            <a:pPr algn="ctr">
              <a:buNone/>
            </a:pPr>
            <a:r>
              <a:rPr lang="en-US" sz="1800" b="1" dirty="0" smtClean="0">
                <a:latin typeface="Century Gothic" pitchFamily="34" charset="0"/>
              </a:rPr>
              <a:t>PO</a:t>
            </a:r>
            <a:r>
              <a:rPr lang="sr-Latn-RS" sz="1800" b="1" dirty="0" smtClean="0">
                <a:latin typeface="Century Gothic" pitchFamily="34" charset="0"/>
              </a:rPr>
              <a:t>S</a:t>
            </a:r>
            <a:r>
              <a:rPr lang="en-US" sz="1800" b="1" dirty="0" smtClean="0">
                <a:latin typeface="Century Gothic" pitchFamily="34" charset="0"/>
              </a:rPr>
              <a:t>TUPAK PO PRIJAVI RADOVA-2</a:t>
            </a:r>
          </a:p>
          <a:p>
            <a:pPr>
              <a:buNone/>
            </a:pPr>
            <a:endParaRPr lang="sr-Latn-RS" sz="1800" b="1" dirty="0" smtClean="0">
              <a:latin typeface="Century Gothic" pitchFamily="34" charset="0"/>
            </a:endParaRPr>
          </a:p>
          <a:p>
            <a:pPr>
              <a:buNone/>
            </a:pPr>
            <a:endParaRPr lang="sr-Latn-RS" sz="1800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sr-Latn-RS" sz="1800" b="1" dirty="0" smtClean="0">
                <a:latin typeface="Century Gothic" pitchFamily="34" charset="0"/>
              </a:rPr>
              <a:t>     </a:t>
            </a:r>
            <a:r>
              <a:rPr lang="en-US" sz="1800" b="1" dirty="0" err="1" smtClean="0">
                <a:latin typeface="Century Gothic" pitchFamily="34" charset="0"/>
              </a:rPr>
              <a:t>Ako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su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ispunjeni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formalni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uslovi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nadležni</a:t>
            </a:r>
            <a:r>
              <a:rPr lang="en-US" sz="1800" b="1" dirty="0" smtClean="0">
                <a:latin typeface="Century Gothic" pitchFamily="34" charset="0"/>
              </a:rPr>
              <a:t> organ </a:t>
            </a:r>
            <a:r>
              <a:rPr lang="en-US" sz="1800" b="1" dirty="0" err="1" smtClean="0">
                <a:latin typeface="Century Gothic" pitchFamily="34" charset="0"/>
              </a:rPr>
              <a:t>izdaje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potvrdu</a:t>
            </a:r>
            <a:r>
              <a:rPr lang="en-US" sz="1800" b="1" dirty="0" smtClean="0">
                <a:latin typeface="Century Gothic" pitchFamily="34" charset="0"/>
              </a:rPr>
              <a:t> o </a:t>
            </a:r>
            <a:r>
              <a:rPr lang="en-US" sz="1800" b="1" dirty="0" err="1" smtClean="0">
                <a:latin typeface="Century Gothic" pitchFamily="34" charset="0"/>
              </a:rPr>
              <a:t>prijemu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prijave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radova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ili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drugi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način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potvrđuje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prijem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te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prijave</a:t>
            </a:r>
            <a:r>
              <a:rPr lang="en-US" sz="1800" b="1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bez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odlaganja</a:t>
            </a:r>
            <a:r>
              <a:rPr lang="en-US" sz="1800" b="1" dirty="0" smtClean="0">
                <a:latin typeface="Century Gothic" pitchFamily="34" charset="0"/>
              </a:rPr>
              <a:t>.</a:t>
            </a:r>
          </a:p>
          <a:p>
            <a:pPr>
              <a:buNone/>
            </a:pPr>
            <a:endParaRPr lang="en-US" sz="1800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1800" b="1" dirty="0" smtClean="0">
                <a:latin typeface="Century Gothic" pitchFamily="34" charset="0"/>
              </a:rPr>
              <a:t>	</a:t>
            </a:r>
            <a:r>
              <a:rPr lang="en-US" sz="1800" b="1" dirty="0" err="1" smtClean="0">
                <a:latin typeface="Century Gothic" pitchFamily="34" charset="0"/>
              </a:rPr>
              <a:t>Nadležni</a:t>
            </a:r>
            <a:r>
              <a:rPr lang="en-US" sz="1800" b="1" dirty="0" smtClean="0">
                <a:latin typeface="Century Gothic" pitchFamily="34" charset="0"/>
              </a:rPr>
              <a:t> organ o </a:t>
            </a:r>
            <a:r>
              <a:rPr lang="en-US" sz="1800" b="1" dirty="0" err="1" smtClean="0">
                <a:latin typeface="Century Gothic" pitchFamily="34" charset="0"/>
              </a:rPr>
              <a:t>podnetoj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prijavi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obaveštava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građevinsku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inspekciju</a:t>
            </a:r>
            <a:r>
              <a:rPr lang="en-US" sz="1800" b="1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bez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odlaganja</a:t>
            </a:r>
            <a:r>
              <a:rPr lang="en-US" sz="1800" b="1" dirty="0" smtClean="0">
                <a:latin typeface="Century Gothic" pitchFamily="34" charset="0"/>
              </a:rPr>
              <a:t>.</a:t>
            </a:r>
          </a:p>
          <a:p>
            <a:pPr>
              <a:buNone/>
            </a:pPr>
            <a:endParaRPr lang="en-US" sz="1800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1800" b="1" dirty="0" smtClean="0">
                <a:latin typeface="Century Gothic" pitchFamily="34" charset="0"/>
              </a:rPr>
              <a:t>	</a:t>
            </a:r>
            <a:r>
              <a:rPr lang="en-US" sz="1800" b="1" dirty="0" err="1" smtClean="0">
                <a:latin typeface="Century Gothic" pitchFamily="34" charset="0"/>
              </a:rPr>
              <a:t>Rok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završetak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građenja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počinje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teče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od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dana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podošenja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prijave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radova</a:t>
            </a:r>
            <a:r>
              <a:rPr lang="en-US" sz="1800" b="1" dirty="0" smtClean="0">
                <a:latin typeface="Century Gothic" pitchFamily="34" charset="0"/>
              </a:rPr>
              <a:t>.</a:t>
            </a:r>
          </a:p>
          <a:p>
            <a:endParaRPr lang="en-US" sz="1800" dirty="0" smtClean="0">
              <a:latin typeface="Century Gothic" pitchFamily="34" charset="0"/>
            </a:endParaRP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sr-Latn-RS" sz="1800" dirty="0" smtClean="0">
                <a:latin typeface="Century Gothic" pitchFamily="34" charset="0"/>
              </a:rPr>
              <a:t>Investitor / izvođač radova podnosi nadležnom organu izjavu o završetku izrade temelja, odmah po završetku njihove izgradnje. </a:t>
            </a:r>
            <a:r>
              <a:rPr lang="en-US" sz="1800" dirty="0" smtClean="0">
                <a:latin typeface="Century Gothic" pitchFamily="34" charset="0"/>
              </a:rPr>
              <a:t>U</a:t>
            </a:r>
            <a:r>
              <a:rPr lang="sr-Latn-RS" sz="1800" dirty="0" smtClean="0">
                <a:latin typeface="Century Gothic" pitchFamily="34" charset="0"/>
              </a:rPr>
              <a:t>z  ovu izjavu izvođač radova obavezno podnosi geodetski snimak izgrađenih temelja, izrađen u skladu sa propisima kojim se uređuje izvođenje geodetskih radova.</a:t>
            </a:r>
          </a:p>
          <a:p>
            <a:pPr>
              <a:buNone/>
            </a:pPr>
            <a:endParaRPr lang="sr-Latn-RS" sz="1800" dirty="0" smtClean="0">
              <a:latin typeface="Century Gothic" pitchFamily="34" charset="0"/>
            </a:endParaRPr>
          </a:p>
          <a:p>
            <a:r>
              <a:rPr lang="sr-Latn-RS" sz="1800" dirty="0" smtClean="0">
                <a:latin typeface="Century Gothic" pitchFamily="34" charset="0"/>
              </a:rPr>
              <a:t>Investitor podnosi nadležnom organu izjavu o završetku izrade objekta u konstruktivnom smislu, odmah po završetku te faze izgradnje. Nadležna građevinska inspekcija je obavezna da u roku od tri dana po prijemu obaveštenja izvrši inspekcijski nadzor izgrađenog objekta u skladu sa Zakonom i da o rezultatima tog nadzora obavesti nadležni organ.</a:t>
            </a:r>
          </a:p>
          <a:p>
            <a:pPr>
              <a:buNone/>
            </a:pPr>
            <a:endParaRPr lang="sr-Latn-RS" sz="1800" dirty="0" smtClean="0">
              <a:latin typeface="Century Gothic" pitchFamily="34" charset="0"/>
            </a:endParaRPr>
          </a:p>
          <a:p>
            <a:r>
              <a:rPr lang="en-US" sz="1800" dirty="0" err="1" smtClean="0">
                <a:latin typeface="Century Gothic" pitchFamily="34" charset="0"/>
              </a:rPr>
              <a:t>Postupak</a:t>
            </a:r>
            <a:r>
              <a:rPr lang="sr-Latn-RS" sz="1800" dirty="0" smtClean="0">
                <a:latin typeface="Century Gothic" pitchFamily="34" charset="0"/>
              </a:rPr>
              <a:t> za priključenje objekta na komunalnu i drugu infrastrukturu pokreće podnošenjem zahteva  nadležnom organu.</a:t>
            </a:r>
            <a:endParaRPr lang="en-US" sz="1800" dirty="0" smtClean="0">
              <a:latin typeface="Century Gothic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/>
          <a:lstStyle/>
          <a:p>
            <a:pPr algn="ctr">
              <a:buNone/>
              <a:defRPr/>
            </a:pPr>
            <a:r>
              <a:rPr lang="en-US" sz="1800" b="1" dirty="0" smtClean="0">
                <a:latin typeface="Century Gothic" pitchFamily="34" charset="0"/>
              </a:rPr>
              <a:t>POSTUPAK ZA IZDAVANJE UPOTREBNE DOZVOLE</a:t>
            </a:r>
            <a:r>
              <a:rPr lang="sr-Latn-ME" sz="1800" b="1" dirty="0" smtClean="0">
                <a:latin typeface="Century Gothic" pitchFamily="34" charset="0"/>
              </a:rPr>
              <a:t> -1</a:t>
            </a:r>
            <a:endParaRPr lang="sr-Latn-RS" sz="1800" b="1" dirty="0" smtClean="0">
              <a:latin typeface="Century Gothic" pitchFamily="34" charset="0"/>
            </a:endParaRPr>
          </a:p>
          <a:p>
            <a:pPr algn="ctr">
              <a:buNone/>
              <a:defRPr/>
            </a:pPr>
            <a:endParaRPr lang="en-US" sz="1800" b="1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sr-Latn-RS" sz="1800" b="1" dirty="0" smtClean="0">
                <a:latin typeface="Century Gothic" pitchFamily="34" charset="0"/>
              </a:rPr>
              <a:t>	</a:t>
            </a:r>
            <a:r>
              <a:rPr lang="en-US" sz="1800" b="1" dirty="0" err="1" smtClean="0">
                <a:latin typeface="Century Gothic" pitchFamily="34" charset="0"/>
              </a:rPr>
              <a:t>Zahtev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izdavanje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upotrebne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dozvole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dozvole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investitor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podnosi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nadležnom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organu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propisanom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formularu</a:t>
            </a:r>
            <a:r>
              <a:rPr lang="en-US" sz="1800" b="1" dirty="0" smtClean="0">
                <a:latin typeface="Century Gothic" pitchFamily="34" charset="0"/>
              </a:rPr>
              <a:t>.</a:t>
            </a:r>
          </a:p>
          <a:p>
            <a:pPr>
              <a:buNone/>
              <a:defRPr/>
            </a:pPr>
            <a:r>
              <a:rPr lang="sr-Latn-RS" sz="1800" b="1" dirty="0" smtClean="0">
                <a:latin typeface="Century Gothic" pitchFamily="34" charset="0"/>
              </a:rPr>
              <a:t>	</a:t>
            </a:r>
            <a:r>
              <a:rPr lang="en-US" sz="1800" b="1" dirty="0" err="1" smtClean="0">
                <a:latin typeface="Century Gothic" pitchFamily="34" charset="0"/>
              </a:rPr>
              <a:t>Uz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zahtev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iz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stava</a:t>
            </a:r>
            <a:r>
              <a:rPr lang="en-US" sz="1800" b="1" dirty="0" smtClean="0">
                <a:latin typeface="Century Gothic" pitchFamily="34" charset="0"/>
              </a:rPr>
              <a:t> 1. </a:t>
            </a:r>
            <a:r>
              <a:rPr lang="en-US" sz="1800" b="1" dirty="0" err="1" smtClean="0">
                <a:latin typeface="Century Gothic" pitchFamily="34" charset="0"/>
              </a:rPr>
              <a:t>ovog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člana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investitor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podnosi</a:t>
            </a:r>
            <a:r>
              <a:rPr lang="en-US" sz="1800" b="1" dirty="0" smtClean="0">
                <a:latin typeface="Century Gothic" pitchFamily="34" charset="0"/>
              </a:rPr>
              <a:t>:</a:t>
            </a:r>
          </a:p>
          <a:p>
            <a:pPr marL="800100" lvl="1" indent="-342900">
              <a:buFont typeface="+mj-lt"/>
              <a:buAutoNum type="arabicParenR"/>
              <a:defRPr/>
            </a:pPr>
            <a:r>
              <a:rPr lang="en-US" sz="1800" b="1" dirty="0" err="1" smtClean="0">
                <a:latin typeface="Century Gothic" pitchFamily="34" charset="0"/>
              </a:rPr>
              <a:t>izveštaj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komisije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tehnički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pregled</a:t>
            </a:r>
            <a:r>
              <a:rPr lang="en-US" sz="1800" b="1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kojim</a:t>
            </a:r>
            <a:r>
              <a:rPr lang="en-US" sz="1800" b="1" dirty="0" smtClean="0">
                <a:latin typeface="Century Gothic" pitchFamily="34" charset="0"/>
              </a:rPr>
              <a:t> se </a:t>
            </a:r>
            <a:r>
              <a:rPr lang="en-US" sz="1800" b="1" dirty="0" err="1" smtClean="0">
                <a:latin typeface="Century Gothic" pitchFamily="34" charset="0"/>
              </a:rPr>
              <a:t>utvrđuje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da</a:t>
            </a:r>
            <a:r>
              <a:rPr lang="en-US" sz="1800" b="1" dirty="0" smtClean="0">
                <a:latin typeface="Century Gothic" pitchFamily="34" charset="0"/>
              </a:rPr>
              <a:t> je </a:t>
            </a:r>
            <a:r>
              <a:rPr lang="en-US" sz="1800" b="1" dirty="0" err="1" smtClean="0">
                <a:latin typeface="Century Gothic" pitchFamily="34" charset="0"/>
              </a:rPr>
              <a:t>objekat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podoban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upotrebu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sa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predlogom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da</a:t>
            </a:r>
            <a:r>
              <a:rPr lang="en-US" sz="1800" b="1" dirty="0" smtClean="0">
                <a:latin typeface="Century Gothic" pitchFamily="34" charset="0"/>
              </a:rPr>
              <a:t> se </a:t>
            </a:r>
            <a:r>
              <a:rPr lang="en-US" sz="1800" b="1" dirty="0" err="1" smtClean="0">
                <a:latin typeface="Century Gothic" pitchFamily="34" charset="0"/>
              </a:rPr>
              <a:t>može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izdati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upotrebna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dozvola</a:t>
            </a:r>
            <a:r>
              <a:rPr lang="en-US" sz="1800" b="1" dirty="0" smtClean="0">
                <a:latin typeface="Century Gothic" pitchFamily="34" charset="0"/>
              </a:rPr>
              <a:t>; </a:t>
            </a:r>
          </a:p>
          <a:p>
            <a:pPr marL="800100" lvl="1" indent="-342900">
              <a:buFont typeface="+mj-lt"/>
              <a:buAutoNum type="arabicParenR"/>
              <a:defRPr/>
            </a:pPr>
            <a:r>
              <a:rPr lang="en-US" sz="1800" b="1" dirty="0" err="1" smtClean="0">
                <a:latin typeface="Century Gothic" pitchFamily="34" charset="0"/>
              </a:rPr>
              <a:t>projekat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izvedenog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objekta</a:t>
            </a:r>
            <a:r>
              <a:rPr lang="en-US" sz="1800" b="1" dirty="0" smtClean="0">
                <a:latin typeface="Century Gothic" pitchFamily="34" charset="0"/>
              </a:rPr>
              <a:t>; </a:t>
            </a:r>
          </a:p>
          <a:p>
            <a:pPr marL="800100" lvl="1" indent="-342900">
              <a:buFont typeface="+mj-lt"/>
              <a:buAutoNum type="arabicParenR"/>
              <a:defRPr/>
            </a:pPr>
            <a:r>
              <a:rPr lang="en-US" sz="1800" b="1" dirty="0" err="1" smtClean="0">
                <a:latin typeface="Century Gothic" pitchFamily="34" charset="0"/>
              </a:rPr>
              <a:t>sertifikat</a:t>
            </a:r>
            <a:r>
              <a:rPr lang="en-US" sz="1800" b="1" dirty="0" smtClean="0">
                <a:latin typeface="Century Gothic" pitchFamily="34" charset="0"/>
              </a:rPr>
              <a:t> o </a:t>
            </a:r>
            <a:r>
              <a:rPr lang="en-US" sz="1800" b="1" dirty="0" err="1" smtClean="0">
                <a:latin typeface="Century Gothic" pitchFamily="34" charset="0"/>
              </a:rPr>
              <a:t>energetskim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svojstvima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objekta</a:t>
            </a:r>
            <a:r>
              <a:rPr lang="en-US" sz="1800" b="1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ako</a:t>
            </a:r>
            <a:r>
              <a:rPr lang="en-US" sz="1800" b="1" dirty="0" smtClean="0">
                <a:latin typeface="Century Gothic" pitchFamily="34" charset="0"/>
              </a:rPr>
              <a:t> je </a:t>
            </a:r>
            <a:r>
              <a:rPr lang="en-US" sz="1800" b="1" dirty="0" err="1" smtClean="0">
                <a:latin typeface="Century Gothic" pitchFamily="34" charset="0"/>
              </a:rPr>
              <a:t>za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objekat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propisana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obaveza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pribavljanja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sertifikata</a:t>
            </a:r>
            <a:r>
              <a:rPr lang="en-US" sz="1800" b="1" dirty="0" smtClean="0">
                <a:latin typeface="Century Gothic" pitchFamily="34" charset="0"/>
              </a:rPr>
              <a:t> o </a:t>
            </a:r>
            <a:r>
              <a:rPr lang="en-US" sz="1800" b="1" dirty="0" err="1" smtClean="0">
                <a:latin typeface="Century Gothic" pitchFamily="34" charset="0"/>
              </a:rPr>
              <a:t>energetskim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svojstvima</a:t>
            </a:r>
            <a:r>
              <a:rPr lang="en-US" sz="1800" b="1" dirty="0" smtClean="0">
                <a:latin typeface="Century Gothic" pitchFamily="34" charset="0"/>
              </a:rPr>
              <a:t>.</a:t>
            </a:r>
          </a:p>
          <a:p>
            <a:pPr>
              <a:buNone/>
              <a:defRPr/>
            </a:pPr>
            <a:endParaRPr lang="sr-Latn-RS" sz="1800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sr-Latn-RS" sz="1800" b="1" dirty="0" smtClean="0">
                <a:latin typeface="Century Gothic" pitchFamily="34" charset="0"/>
              </a:rPr>
              <a:t>	</a:t>
            </a:r>
            <a:r>
              <a:rPr lang="en-US" sz="1800" b="1" dirty="0" err="1" smtClean="0">
                <a:latin typeface="Century Gothic" pitchFamily="34" charset="0"/>
              </a:rPr>
              <a:t>Sastavni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deo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izveštaja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komisije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tehnički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pregled</a:t>
            </a:r>
            <a:r>
              <a:rPr lang="en-US" sz="1800" b="1" dirty="0" smtClean="0">
                <a:latin typeface="Century Gothic" pitchFamily="34" charset="0"/>
              </a:rPr>
              <a:t> je </a:t>
            </a:r>
            <a:r>
              <a:rPr lang="en-US" sz="1800" b="1" dirty="0" err="1" smtClean="0">
                <a:latin typeface="Century Gothic" pitchFamily="34" charset="0"/>
              </a:rPr>
              <a:t>i</a:t>
            </a:r>
            <a:r>
              <a:rPr lang="sr-Latn-RS" sz="1800" b="1" dirty="0" smtClean="0">
                <a:latin typeface="Century Gothic" pitchFamily="34" charset="0"/>
              </a:rPr>
              <a:t>:</a:t>
            </a:r>
          </a:p>
          <a:p>
            <a:pPr>
              <a:buNone/>
              <a:defRPr/>
            </a:pPr>
            <a:r>
              <a:rPr lang="sr-Latn-RS" sz="1800" b="1" dirty="0" smtClean="0">
                <a:latin typeface="Century Gothic" pitchFamily="34" charset="0"/>
              </a:rPr>
              <a:t>		1) </a:t>
            </a:r>
            <a:r>
              <a:rPr lang="en-US" sz="1800" b="1" dirty="0" err="1" smtClean="0">
                <a:latin typeface="Century Gothic" pitchFamily="34" charset="0"/>
              </a:rPr>
              <a:t>elaborat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geodetskih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radova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izvedeni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objekat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posebne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delove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objekta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kao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sr-Latn-RS" sz="1800" dirty="0" smtClean="0">
                <a:latin typeface="Century Gothic" pitchFamily="34" charset="0"/>
              </a:rPr>
              <a:t>i</a:t>
            </a:r>
          </a:p>
          <a:p>
            <a:pPr>
              <a:buNone/>
              <a:defRPr/>
            </a:pPr>
            <a:r>
              <a:rPr lang="sr-Latn-RS" sz="1800" b="1" dirty="0" smtClean="0">
                <a:latin typeface="Century Gothic" pitchFamily="34" charset="0"/>
              </a:rPr>
              <a:t>		2) </a:t>
            </a:r>
            <a:r>
              <a:rPr lang="en-US" sz="1800" b="1" dirty="0" err="1" smtClean="0">
                <a:latin typeface="Century Gothic" pitchFamily="34" charset="0"/>
              </a:rPr>
              <a:t>elaborat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geodetskih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radova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podzemne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instalacije</a:t>
            </a:r>
            <a:r>
              <a:rPr lang="en-US" sz="1800" b="1" dirty="0" smtClean="0">
                <a:latin typeface="Century Gothic" pitchFamily="34" charset="0"/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en-US" sz="1800" b="1" dirty="0" smtClean="0">
                <a:latin typeface="Century Gothic" pitchFamily="34" charset="0"/>
              </a:rPr>
              <a:t>POSTUPAK ZA IZDAVANJE UPOTREBNE DOZVOLE</a:t>
            </a:r>
            <a:r>
              <a:rPr lang="sr-Latn-ME" sz="1800" b="1" dirty="0" smtClean="0">
                <a:latin typeface="Century Gothic" pitchFamily="34" charset="0"/>
              </a:rPr>
              <a:t> - 2</a:t>
            </a:r>
            <a:endParaRPr lang="en-US" sz="1800" b="1" dirty="0" smtClean="0">
              <a:latin typeface="Century Gothic" pitchFamily="34" charset="0"/>
            </a:endParaRPr>
          </a:p>
          <a:p>
            <a:pPr algn="ctr">
              <a:buNone/>
              <a:defRPr/>
            </a:pPr>
            <a:endParaRPr lang="en-US" sz="1800" b="1" dirty="0" smtClean="0">
              <a:latin typeface="Century Gothic" pitchFamily="34" charset="0"/>
            </a:endParaRPr>
          </a:p>
          <a:p>
            <a:pPr>
              <a:defRPr/>
            </a:pPr>
            <a:r>
              <a:rPr lang="en-US" sz="1800" b="1" dirty="0" err="1" smtClean="0">
                <a:latin typeface="Century Gothic" pitchFamily="34" charset="0"/>
              </a:rPr>
              <a:t>Nadležni</a:t>
            </a:r>
            <a:r>
              <a:rPr lang="en-US" sz="1800" b="1" dirty="0" smtClean="0">
                <a:latin typeface="Century Gothic" pitchFamily="34" charset="0"/>
              </a:rPr>
              <a:t> organ </a:t>
            </a:r>
            <a:r>
              <a:rPr lang="en-US" sz="1800" b="1" dirty="0" err="1" smtClean="0">
                <a:latin typeface="Century Gothic" pitchFamily="34" charset="0"/>
              </a:rPr>
              <a:t>po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prijemu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zahteva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izdavanje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upotrebne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dozvole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vrši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proveru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dostavljene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dokumentacije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ispunjenost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formalnih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uslova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izdavanje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upotreben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dozvole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ako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su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ti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uslovi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ispunjeni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izdaje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rešenje</a:t>
            </a:r>
            <a:r>
              <a:rPr lang="en-US" sz="1800" b="1" dirty="0" smtClean="0">
                <a:latin typeface="Century Gothic" pitchFamily="34" charset="0"/>
              </a:rPr>
              <a:t> o </a:t>
            </a:r>
            <a:r>
              <a:rPr lang="en-US" sz="1800" b="1" dirty="0" err="1" smtClean="0">
                <a:latin typeface="Century Gothic" pitchFamily="34" charset="0"/>
              </a:rPr>
              <a:t>upotrebnoj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dozvoli</a:t>
            </a:r>
            <a:r>
              <a:rPr lang="en-US" sz="1800" b="1" dirty="0" smtClean="0">
                <a:latin typeface="Century Gothic" pitchFamily="34" charset="0"/>
              </a:rPr>
              <a:t> u </a:t>
            </a:r>
            <a:r>
              <a:rPr lang="en-US" sz="1800" b="1" dirty="0" err="1" smtClean="0">
                <a:latin typeface="Century Gothic" pitchFamily="34" charset="0"/>
              </a:rPr>
              <a:t>roku</a:t>
            </a:r>
            <a:r>
              <a:rPr lang="en-US" sz="1800" b="1" dirty="0" smtClean="0">
                <a:latin typeface="Century Gothic" pitchFamily="34" charset="0"/>
              </a:rPr>
              <a:t> do 5 </a:t>
            </a:r>
            <a:r>
              <a:rPr lang="en-US" sz="1800" b="1" dirty="0" err="1" smtClean="0">
                <a:latin typeface="Century Gothic" pitchFamily="34" charset="0"/>
              </a:rPr>
              <a:t>radnih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dana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od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dana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podnošenja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zahteva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izdavanje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upotrebne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dozvole</a:t>
            </a:r>
            <a:r>
              <a:rPr lang="en-US" sz="1800" b="1" dirty="0" smtClean="0">
                <a:latin typeface="Century Gothic" pitchFamily="34" charset="0"/>
              </a:rPr>
              <a:t>. </a:t>
            </a:r>
          </a:p>
          <a:p>
            <a:pPr>
              <a:defRPr/>
            </a:pPr>
            <a:r>
              <a:rPr lang="en-US" sz="1800" b="1" dirty="0" err="1" smtClean="0">
                <a:latin typeface="Century Gothic" pitchFamily="34" charset="0"/>
              </a:rPr>
              <a:t>Upotrebna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dozvola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sadrži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garantni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rok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objekat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pojedine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vrste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radova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utvrđene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posebnim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propisom</a:t>
            </a:r>
            <a:r>
              <a:rPr lang="en-US" sz="1800" b="1" dirty="0" smtClean="0">
                <a:latin typeface="Century Gothic" pitchFamily="34" charset="0"/>
              </a:rPr>
              <a:t>.</a:t>
            </a:r>
          </a:p>
          <a:p>
            <a:pPr>
              <a:buNone/>
              <a:defRPr/>
            </a:pPr>
            <a:endParaRPr lang="en-US" sz="1800" b="1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en-US" sz="1800" b="1" dirty="0" smtClean="0">
                <a:latin typeface="Century Gothic" pitchFamily="34" charset="0"/>
              </a:rPr>
              <a:t>	</a:t>
            </a:r>
            <a:r>
              <a:rPr lang="en-US" sz="1800" b="1" dirty="0" err="1" smtClean="0">
                <a:latin typeface="Century Gothic" pitchFamily="34" charset="0"/>
              </a:rPr>
              <a:t>Upotrebna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dozvola</a:t>
            </a:r>
            <a:r>
              <a:rPr lang="en-US" sz="1800" b="1" dirty="0" smtClean="0">
                <a:latin typeface="Century Gothic" pitchFamily="34" charset="0"/>
              </a:rPr>
              <a:t> se </a:t>
            </a:r>
            <a:r>
              <a:rPr lang="en-US" sz="1800" b="1" dirty="0" err="1" smtClean="0">
                <a:latin typeface="Century Gothic" pitchFamily="34" charset="0"/>
              </a:rPr>
              <a:t>dostavlja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investitoru</a:t>
            </a:r>
            <a:r>
              <a:rPr lang="en-US" sz="1800" b="1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finansijeru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ako</a:t>
            </a:r>
            <a:r>
              <a:rPr lang="en-US" sz="1800" b="1" dirty="0" smtClean="0">
                <a:latin typeface="Century Gothic" pitchFamily="34" charset="0"/>
              </a:rPr>
              <a:t> je </a:t>
            </a:r>
            <a:r>
              <a:rPr lang="en-US" sz="1800" b="1" dirty="0" err="1" smtClean="0">
                <a:latin typeface="Century Gothic" pitchFamily="34" charset="0"/>
              </a:rPr>
              <a:t>građevinska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dozvola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bila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izdata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ime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finansijera</a:t>
            </a:r>
            <a:r>
              <a:rPr lang="en-US" sz="1800" b="1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kao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nadležnom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građevinskom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inspektoru</a:t>
            </a:r>
            <a:r>
              <a:rPr lang="en-US" sz="1800" b="1" dirty="0" smtClean="0">
                <a:latin typeface="Century Gothic" pitchFamily="34" charset="0"/>
              </a:rPr>
              <a:t>.</a:t>
            </a:r>
          </a:p>
          <a:p>
            <a:pPr>
              <a:buNone/>
              <a:defRPr/>
            </a:pPr>
            <a:endParaRPr lang="en-US" sz="1800" b="1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en-US" sz="1800" b="1" dirty="0" smtClean="0">
                <a:latin typeface="Century Gothic" pitchFamily="34" charset="0"/>
              </a:rPr>
              <a:t>	</a:t>
            </a:r>
            <a:r>
              <a:rPr lang="en-US" sz="1800" b="1" dirty="0" err="1" smtClean="0">
                <a:latin typeface="Century Gothic" pitchFamily="34" charset="0"/>
              </a:rPr>
              <a:t>Ako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objekat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podleže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obavezi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pribavljanja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integrisane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dozvole</a:t>
            </a:r>
            <a:r>
              <a:rPr lang="en-US" sz="1800" b="1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može</a:t>
            </a:r>
            <a:r>
              <a:rPr lang="en-US" sz="1800" b="1" dirty="0" smtClean="0">
                <a:latin typeface="Century Gothic" pitchFamily="34" charset="0"/>
              </a:rPr>
              <a:t> se </a:t>
            </a:r>
            <a:r>
              <a:rPr lang="en-US" sz="1800" b="1" dirty="0" err="1" smtClean="0">
                <a:latin typeface="Century Gothic" pitchFamily="34" charset="0"/>
              </a:rPr>
              <a:t>koristiti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ako</a:t>
            </a:r>
            <a:r>
              <a:rPr lang="en-US" sz="1800" b="1" dirty="0" smtClean="0">
                <a:latin typeface="Century Gothic" pitchFamily="34" charset="0"/>
              </a:rPr>
              <a:t> je </a:t>
            </a:r>
            <a:r>
              <a:rPr lang="en-US" sz="1800" b="1" dirty="0" err="1" smtClean="0">
                <a:latin typeface="Century Gothic" pitchFamily="34" charset="0"/>
              </a:rPr>
              <a:t>uz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upotrebnu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pribavljena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integrisana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dozvola</a:t>
            </a:r>
            <a:r>
              <a:rPr lang="en-US" sz="1800" b="1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propisane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posebnim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zakonom</a:t>
            </a:r>
            <a:r>
              <a:rPr lang="en-US" sz="1800" b="1" dirty="0" smtClean="0">
                <a:latin typeface="Century Gothic" pitchFamily="34" charset="0"/>
              </a:rPr>
              <a:t>.</a:t>
            </a:r>
          </a:p>
          <a:p>
            <a:pPr>
              <a:buNone/>
            </a:pPr>
            <a:endParaRPr lang="en-US" sz="18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  <a:defRPr/>
            </a:pPr>
            <a:r>
              <a:rPr lang="en-US" sz="2100" b="1" dirty="0" smtClean="0">
                <a:latin typeface="Century Gothic" pitchFamily="34" charset="0"/>
              </a:rPr>
              <a:t>POSTUPAK ZA IZDAVANJE UPOTREBNE DOZVOLE</a:t>
            </a:r>
            <a:r>
              <a:rPr lang="sr-Latn-ME" sz="2100" b="1" dirty="0" smtClean="0">
                <a:latin typeface="Century Gothic" pitchFamily="34" charset="0"/>
              </a:rPr>
              <a:t> - 3</a:t>
            </a:r>
            <a:endParaRPr lang="en-US" sz="2100" b="1" dirty="0" smtClean="0">
              <a:latin typeface="Century Gothic" pitchFamily="34" charset="0"/>
            </a:endParaRPr>
          </a:p>
          <a:p>
            <a:pPr algn="ctr">
              <a:buNone/>
              <a:defRPr/>
            </a:pPr>
            <a:endParaRPr lang="en-US" sz="1900" b="1" dirty="0" smtClean="0">
              <a:latin typeface="Century Gothic" pitchFamily="34" charset="0"/>
            </a:endParaRPr>
          </a:p>
          <a:p>
            <a:pPr>
              <a:defRPr/>
            </a:pPr>
            <a:r>
              <a:rPr lang="en-US" sz="1900" dirty="0" err="1" smtClean="0">
                <a:latin typeface="Century Gothic" pitchFamily="34" charset="0"/>
              </a:rPr>
              <a:t>Ako</a:t>
            </a:r>
            <a:r>
              <a:rPr lang="en-US" sz="1900" dirty="0" smtClean="0">
                <a:latin typeface="Century Gothic" pitchFamily="34" charset="0"/>
              </a:rPr>
              <a:t> </a:t>
            </a:r>
            <a:r>
              <a:rPr lang="en-US" sz="1900" dirty="0" err="1" smtClean="0">
                <a:latin typeface="Century Gothic" pitchFamily="34" charset="0"/>
              </a:rPr>
              <a:t>nisu</a:t>
            </a:r>
            <a:r>
              <a:rPr lang="en-US" sz="1900" dirty="0" smtClean="0">
                <a:latin typeface="Century Gothic" pitchFamily="34" charset="0"/>
              </a:rPr>
              <a:t> </a:t>
            </a:r>
            <a:r>
              <a:rPr lang="en-US" sz="1900" dirty="0" err="1" smtClean="0">
                <a:latin typeface="Century Gothic" pitchFamily="34" charset="0"/>
              </a:rPr>
              <a:t>ispunjeni</a:t>
            </a:r>
            <a:r>
              <a:rPr lang="en-US" sz="1900" dirty="0" smtClean="0">
                <a:latin typeface="Century Gothic" pitchFamily="34" charset="0"/>
              </a:rPr>
              <a:t> </a:t>
            </a:r>
            <a:r>
              <a:rPr lang="en-US" sz="1900" dirty="0" err="1" smtClean="0">
                <a:latin typeface="Century Gothic" pitchFamily="34" charset="0"/>
              </a:rPr>
              <a:t>formalni</a:t>
            </a:r>
            <a:r>
              <a:rPr lang="en-US" sz="1900" dirty="0" smtClean="0">
                <a:latin typeface="Century Gothic" pitchFamily="34" charset="0"/>
              </a:rPr>
              <a:t> </a:t>
            </a:r>
            <a:r>
              <a:rPr lang="en-US" sz="1900" dirty="0" err="1" smtClean="0">
                <a:latin typeface="Century Gothic" pitchFamily="34" charset="0"/>
              </a:rPr>
              <a:t>uslovi</a:t>
            </a:r>
            <a:r>
              <a:rPr lang="en-US" sz="1900" dirty="0" smtClean="0">
                <a:latin typeface="Century Gothic" pitchFamily="34" charset="0"/>
              </a:rPr>
              <a:t> </a:t>
            </a:r>
            <a:r>
              <a:rPr lang="en-US" sz="1900" dirty="0" err="1" smtClean="0">
                <a:latin typeface="Century Gothic" pitchFamily="34" charset="0"/>
              </a:rPr>
              <a:t>za</a:t>
            </a:r>
            <a:r>
              <a:rPr lang="en-US" sz="1900" dirty="0" smtClean="0">
                <a:latin typeface="Century Gothic" pitchFamily="34" charset="0"/>
              </a:rPr>
              <a:t> </a:t>
            </a:r>
            <a:r>
              <a:rPr lang="en-US" sz="1900" dirty="0" err="1" smtClean="0">
                <a:latin typeface="Century Gothic" pitchFamily="34" charset="0"/>
              </a:rPr>
              <a:t>dalje</a:t>
            </a:r>
            <a:r>
              <a:rPr lang="en-US" sz="1900" dirty="0" smtClean="0">
                <a:latin typeface="Century Gothic" pitchFamily="34" charset="0"/>
              </a:rPr>
              <a:t> </a:t>
            </a:r>
            <a:r>
              <a:rPr lang="en-US" sz="1900" dirty="0" err="1" smtClean="0">
                <a:latin typeface="Century Gothic" pitchFamily="34" charset="0"/>
              </a:rPr>
              <a:t>postupanje</a:t>
            </a:r>
            <a:r>
              <a:rPr lang="en-US" sz="1900" dirty="0" smtClean="0">
                <a:latin typeface="Century Gothic" pitchFamily="34" charset="0"/>
              </a:rPr>
              <a:t>, </a:t>
            </a:r>
            <a:r>
              <a:rPr lang="en-US" sz="1900" dirty="0" err="1" smtClean="0">
                <a:latin typeface="Century Gothic" pitchFamily="34" charset="0"/>
              </a:rPr>
              <a:t>nadležni</a:t>
            </a:r>
            <a:r>
              <a:rPr lang="en-US" sz="1900" dirty="0" smtClean="0">
                <a:latin typeface="Century Gothic" pitchFamily="34" charset="0"/>
              </a:rPr>
              <a:t> organ </a:t>
            </a:r>
            <a:r>
              <a:rPr lang="en-US" sz="1900" b="1" dirty="0" err="1" smtClean="0">
                <a:latin typeface="Century Gothic" pitchFamily="34" charset="0"/>
              </a:rPr>
              <a:t>zahtev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za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izdavanje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upotreben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dozvole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odbacuje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zaključkom</a:t>
            </a:r>
            <a:r>
              <a:rPr lang="en-US" sz="1900" b="1" dirty="0" smtClean="0">
                <a:latin typeface="Century Gothic" pitchFamily="34" charset="0"/>
              </a:rPr>
              <a:t>.</a:t>
            </a:r>
          </a:p>
          <a:p>
            <a:pPr>
              <a:defRPr/>
            </a:pPr>
            <a:r>
              <a:rPr lang="en-US" sz="1900" b="1" dirty="0" err="1" smtClean="0">
                <a:latin typeface="Century Gothic" pitchFamily="34" charset="0"/>
              </a:rPr>
              <a:t>Ako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podnosilac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zahteva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otkloni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utvrđene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nedostatke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i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podnese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usaglašeni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zahtev</a:t>
            </a:r>
            <a:r>
              <a:rPr lang="en-US" sz="1900" b="1" dirty="0" smtClean="0">
                <a:latin typeface="Century Gothic" pitchFamily="34" charset="0"/>
              </a:rPr>
              <a:t> u </a:t>
            </a:r>
            <a:r>
              <a:rPr lang="en-US" sz="1900" b="1" dirty="0" err="1" smtClean="0">
                <a:latin typeface="Century Gothic" pitchFamily="34" charset="0"/>
              </a:rPr>
              <a:t>roku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od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deset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dana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od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dana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prijema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zaključka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iz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stava</a:t>
            </a:r>
            <a:r>
              <a:rPr lang="en-US" sz="1900" b="1" dirty="0" smtClean="0">
                <a:latin typeface="Century Gothic" pitchFamily="34" charset="0"/>
              </a:rPr>
              <a:t> 3. </a:t>
            </a:r>
            <a:r>
              <a:rPr lang="en-US" sz="1900" b="1" dirty="0" err="1" smtClean="0">
                <a:latin typeface="Century Gothic" pitchFamily="34" charset="0"/>
              </a:rPr>
              <a:t>ovog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člana</a:t>
            </a:r>
            <a:r>
              <a:rPr lang="en-US" sz="1900" b="1" dirty="0" smtClean="0">
                <a:latin typeface="Century Gothic" pitchFamily="34" charset="0"/>
              </a:rPr>
              <a:t>, a </a:t>
            </a:r>
            <a:r>
              <a:rPr lang="en-US" sz="1900" b="1" dirty="0" err="1" smtClean="0">
                <a:latin typeface="Century Gothic" pitchFamily="34" charset="0"/>
              </a:rPr>
              <a:t>najkasnije</a:t>
            </a:r>
            <a:r>
              <a:rPr lang="en-US" sz="1900" b="1" dirty="0" smtClean="0">
                <a:latin typeface="Century Gothic" pitchFamily="34" charset="0"/>
              </a:rPr>
              <a:t> 30 </a:t>
            </a:r>
            <a:r>
              <a:rPr lang="en-US" sz="1900" b="1" dirty="0" err="1" smtClean="0">
                <a:latin typeface="Century Gothic" pitchFamily="34" charset="0"/>
              </a:rPr>
              <a:t>dana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od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dana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objavljivanja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zaključka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na</a:t>
            </a:r>
            <a:r>
              <a:rPr lang="en-US" sz="1900" b="1" dirty="0" smtClean="0">
                <a:latin typeface="Century Gothic" pitchFamily="34" charset="0"/>
              </a:rPr>
              <a:t> internet </a:t>
            </a:r>
            <a:r>
              <a:rPr lang="en-US" sz="1900" b="1" dirty="0" err="1" smtClean="0">
                <a:latin typeface="Century Gothic" pitchFamily="34" charset="0"/>
              </a:rPr>
              <a:t>strani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nadležnog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organa</a:t>
            </a:r>
            <a:r>
              <a:rPr lang="en-US" sz="1900" b="1" dirty="0" smtClean="0">
                <a:latin typeface="Century Gothic" pitchFamily="34" charset="0"/>
              </a:rPr>
              <a:t>, </a:t>
            </a:r>
            <a:r>
              <a:rPr lang="en-US" sz="1900" b="1" dirty="0" err="1" smtClean="0">
                <a:latin typeface="Century Gothic" pitchFamily="34" charset="0"/>
              </a:rPr>
              <a:t>postupak</a:t>
            </a:r>
            <a:r>
              <a:rPr lang="en-US" sz="1900" b="1" dirty="0" smtClean="0">
                <a:latin typeface="Century Gothic" pitchFamily="34" charset="0"/>
              </a:rPr>
              <a:t> se </a:t>
            </a:r>
            <a:r>
              <a:rPr lang="en-US" sz="1900" b="1" dirty="0" err="1" smtClean="0">
                <a:latin typeface="Century Gothic" pitchFamily="34" charset="0"/>
              </a:rPr>
              <a:t>nastavlja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pri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čemu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podnosilac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zahteva</a:t>
            </a:r>
            <a:r>
              <a:rPr lang="en-US" sz="1900" b="1" dirty="0" smtClean="0">
                <a:latin typeface="Century Gothic" pitchFamily="34" charset="0"/>
              </a:rPr>
              <a:t> ne </a:t>
            </a:r>
            <a:r>
              <a:rPr lang="en-US" sz="1900" b="1" dirty="0" err="1" smtClean="0">
                <a:latin typeface="Century Gothic" pitchFamily="34" charset="0"/>
              </a:rPr>
              <a:t>dostavlja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dokumentaciju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podnetu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uz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zahtev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koji</a:t>
            </a:r>
            <a:r>
              <a:rPr lang="en-US" sz="1900" b="1" dirty="0" smtClean="0">
                <a:latin typeface="Century Gothic" pitchFamily="34" charset="0"/>
              </a:rPr>
              <a:t> je </a:t>
            </a:r>
            <a:r>
              <a:rPr lang="en-US" sz="1900" b="1" dirty="0" err="1" smtClean="0">
                <a:latin typeface="Century Gothic" pitchFamily="34" charset="0"/>
              </a:rPr>
              <a:t>odbačen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od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strane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nadležnog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organa</a:t>
            </a:r>
            <a:r>
              <a:rPr lang="en-US" sz="1900" b="1" dirty="0" smtClean="0">
                <a:latin typeface="Century Gothic" pitchFamily="34" charset="0"/>
              </a:rPr>
              <a:t>, </a:t>
            </a:r>
            <a:r>
              <a:rPr lang="en-US" sz="1900" b="1" dirty="0" err="1" smtClean="0">
                <a:latin typeface="Century Gothic" pitchFamily="34" charset="0"/>
              </a:rPr>
              <a:t>niti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ponovo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plaća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administrativnu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taksu</a:t>
            </a:r>
            <a:r>
              <a:rPr lang="en-US" sz="1900" b="1" dirty="0" smtClean="0">
                <a:latin typeface="Century Gothic" pitchFamily="34" charset="0"/>
              </a:rPr>
              <a:t>. </a:t>
            </a:r>
          </a:p>
          <a:p>
            <a:pPr>
              <a:defRPr/>
            </a:pPr>
            <a:endParaRPr lang="en-US" sz="1900" b="1" dirty="0" smtClean="0">
              <a:latin typeface="Century Gothic" pitchFamily="34" charset="0"/>
            </a:endParaRPr>
          </a:p>
          <a:p>
            <a:pPr>
              <a:defRPr/>
            </a:pPr>
            <a:r>
              <a:rPr lang="en-US" sz="1900" b="1" dirty="0" err="1" smtClean="0">
                <a:latin typeface="Century Gothic" pitchFamily="34" charset="0"/>
              </a:rPr>
              <a:t>Izuzetno</a:t>
            </a:r>
            <a:r>
              <a:rPr lang="en-US" sz="1900" b="1" dirty="0" smtClean="0">
                <a:latin typeface="Century Gothic" pitchFamily="34" charset="0"/>
              </a:rPr>
              <a:t>, </a:t>
            </a:r>
            <a:r>
              <a:rPr lang="en-US" sz="1900" b="1" dirty="0" err="1" smtClean="0">
                <a:latin typeface="Century Gothic" pitchFamily="34" charset="0"/>
              </a:rPr>
              <a:t>objekat</a:t>
            </a:r>
            <a:r>
              <a:rPr lang="en-US" sz="1900" b="1" dirty="0" smtClean="0">
                <a:latin typeface="Century Gothic" pitchFamily="34" charset="0"/>
              </a:rPr>
              <a:t> se </a:t>
            </a:r>
            <a:r>
              <a:rPr lang="en-US" sz="1900" b="1" dirty="0" err="1" smtClean="0">
                <a:latin typeface="Century Gothic" pitchFamily="34" charset="0"/>
              </a:rPr>
              <a:t>može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koristiti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i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bez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izdate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upotrebne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dozvole</a:t>
            </a:r>
            <a:r>
              <a:rPr lang="en-US" sz="1900" b="1" dirty="0" smtClean="0">
                <a:latin typeface="Century Gothic" pitchFamily="34" charset="0"/>
              </a:rPr>
              <a:t>, </a:t>
            </a:r>
            <a:r>
              <a:rPr lang="en-US" sz="1900" b="1" dirty="0" err="1" smtClean="0">
                <a:latin typeface="Century Gothic" pitchFamily="34" charset="0"/>
              </a:rPr>
              <a:t>ako</a:t>
            </a:r>
            <a:r>
              <a:rPr lang="en-US" sz="1900" b="1" dirty="0" smtClean="0">
                <a:latin typeface="Century Gothic" pitchFamily="34" charset="0"/>
              </a:rPr>
              <a:t> u </a:t>
            </a:r>
            <a:r>
              <a:rPr lang="en-US" sz="1900" b="1" dirty="0" err="1" smtClean="0">
                <a:latin typeface="Century Gothic" pitchFamily="34" charset="0"/>
              </a:rPr>
              <a:t>roku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od</a:t>
            </a:r>
            <a:r>
              <a:rPr lang="en-US" sz="1900" b="1" dirty="0" smtClean="0">
                <a:latin typeface="Century Gothic" pitchFamily="34" charset="0"/>
              </a:rPr>
              <a:t> 5 </a:t>
            </a:r>
            <a:r>
              <a:rPr lang="en-US" sz="1900" b="1" dirty="0" err="1" smtClean="0">
                <a:latin typeface="Century Gothic" pitchFamily="34" charset="0"/>
              </a:rPr>
              <a:t>radnih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dana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od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dana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podnošenja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zahteva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za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izdavanje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upotrebne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dozvole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uz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koji</a:t>
            </a:r>
            <a:r>
              <a:rPr lang="en-US" sz="1900" b="1" dirty="0" smtClean="0">
                <a:latin typeface="Century Gothic" pitchFamily="34" charset="0"/>
              </a:rPr>
              <a:t> je </a:t>
            </a:r>
            <a:r>
              <a:rPr lang="en-US" sz="1900" b="1" dirty="0" err="1" smtClean="0">
                <a:latin typeface="Century Gothic" pitchFamily="34" charset="0"/>
              </a:rPr>
              <a:t>priložen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nalaz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komisije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za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tehnički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pregled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kojim</a:t>
            </a:r>
            <a:r>
              <a:rPr lang="en-US" sz="1900" b="1" dirty="0" smtClean="0">
                <a:latin typeface="Century Gothic" pitchFamily="34" charset="0"/>
              </a:rPr>
              <a:t> se </a:t>
            </a:r>
            <a:r>
              <a:rPr lang="en-US" sz="1900" b="1" dirty="0" err="1" smtClean="0">
                <a:latin typeface="Century Gothic" pitchFamily="34" charset="0"/>
              </a:rPr>
              <a:t>utvrđuje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da</a:t>
            </a:r>
            <a:r>
              <a:rPr lang="en-US" sz="1900" b="1" dirty="0" smtClean="0">
                <a:latin typeface="Century Gothic" pitchFamily="34" charset="0"/>
              </a:rPr>
              <a:t> je </a:t>
            </a:r>
            <a:r>
              <a:rPr lang="en-US" sz="1900" b="1" dirty="0" err="1" smtClean="0">
                <a:latin typeface="Century Gothic" pitchFamily="34" charset="0"/>
              </a:rPr>
              <a:t>objekat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podoban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za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upotrebu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i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predlogom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da</a:t>
            </a:r>
            <a:r>
              <a:rPr lang="en-US" sz="1900" b="1" dirty="0" smtClean="0">
                <a:latin typeface="Century Gothic" pitchFamily="34" charset="0"/>
              </a:rPr>
              <a:t> se </a:t>
            </a:r>
            <a:r>
              <a:rPr lang="en-US" sz="1900" b="1" dirty="0" err="1" smtClean="0">
                <a:latin typeface="Century Gothic" pitchFamily="34" charset="0"/>
              </a:rPr>
              <a:t>može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izdati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upotrebna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dozvola</a:t>
            </a:r>
            <a:r>
              <a:rPr lang="en-US" sz="1900" b="1" dirty="0" smtClean="0">
                <a:latin typeface="Century Gothic" pitchFamily="34" charset="0"/>
              </a:rPr>
              <a:t>, </a:t>
            </a:r>
            <a:r>
              <a:rPr lang="en-US" sz="1900" b="1" dirty="0" err="1" smtClean="0">
                <a:latin typeface="Century Gothic" pitchFamily="34" charset="0"/>
              </a:rPr>
              <a:t>nadležni</a:t>
            </a:r>
            <a:r>
              <a:rPr lang="en-US" sz="1900" b="1" dirty="0" smtClean="0">
                <a:latin typeface="Century Gothic" pitchFamily="34" charset="0"/>
              </a:rPr>
              <a:t> organ </a:t>
            </a:r>
            <a:r>
              <a:rPr lang="en-US" sz="1900" b="1" dirty="0" err="1" smtClean="0">
                <a:latin typeface="Century Gothic" pitchFamily="34" charset="0"/>
              </a:rPr>
              <a:t>nije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izdao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upotrebnu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dozvolu</a:t>
            </a:r>
            <a:r>
              <a:rPr lang="en-US" sz="1900" b="1" dirty="0" smtClean="0">
                <a:latin typeface="Century Gothic" pitchFamily="34" charset="0"/>
              </a:rPr>
              <a:t>, </a:t>
            </a:r>
            <a:r>
              <a:rPr lang="en-US" sz="1900" b="1" dirty="0" err="1" smtClean="0">
                <a:latin typeface="Century Gothic" pitchFamily="34" charset="0"/>
              </a:rPr>
              <a:t>niti</a:t>
            </a:r>
            <a:r>
              <a:rPr lang="en-US" sz="1900" b="1" dirty="0" smtClean="0">
                <a:latin typeface="Century Gothic" pitchFamily="34" charset="0"/>
              </a:rPr>
              <a:t> je </a:t>
            </a:r>
            <a:r>
              <a:rPr lang="en-US" sz="1900" b="1" dirty="0" err="1" smtClean="0">
                <a:latin typeface="Century Gothic" pitchFamily="34" charset="0"/>
              </a:rPr>
              <a:t>rešenjem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odbio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izdavanje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upotrebne</a:t>
            </a:r>
            <a:r>
              <a:rPr lang="en-US" sz="1900" b="1" dirty="0" smtClean="0">
                <a:latin typeface="Century Gothic" pitchFamily="34" charset="0"/>
              </a:rPr>
              <a:t> </a:t>
            </a:r>
            <a:r>
              <a:rPr lang="en-US" sz="1900" b="1" dirty="0" err="1" smtClean="0">
                <a:latin typeface="Century Gothic" pitchFamily="34" charset="0"/>
              </a:rPr>
              <a:t>dozvole</a:t>
            </a:r>
            <a:r>
              <a:rPr lang="en-US" sz="1900" b="1" dirty="0" smtClean="0">
                <a:latin typeface="Century Gothic" pitchFamily="34" charset="0"/>
              </a:rPr>
              <a:t>.</a:t>
            </a:r>
            <a:endParaRPr lang="en-US" sz="1900" dirty="0" smtClean="0">
              <a:latin typeface="Century Gothic" pitchFamily="34" charset="0"/>
            </a:endParaRPr>
          </a:p>
          <a:p>
            <a:endParaRPr lang="en-US" sz="19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>
            <a:noAutofit/>
          </a:bodyPr>
          <a:lstStyle/>
          <a:p>
            <a:endParaRPr lang="sr-Latn-RS" sz="1800" dirty="0" smtClean="0"/>
          </a:p>
          <a:p>
            <a:pPr>
              <a:buNone/>
            </a:pPr>
            <a:endParaRPr lang="en-US" sz="1800" dirty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457200"/>
            <a:ext cx="7391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sr-Latn-RS" b="1" dirty="0" smtClean="0">
                <a:latin typeface="Century Gothic" pitchFamily="34" charset="0"/>
              </a:rPr>
              <a:t> Odredbe </a:t>
            </a:r>
            <a:r>
              <a:rPr lang="sr-Latn-RS" b="1" dirty="0">
                <a:latin typeface="Century Gothic" pitchFamily="34" charset="0"/>
              </a:rPr>
              <a:t>zakona o obavezi tehničkog pregleda objekta  ne primenjuju se za utvrđivanje podobnosti kategorije  “A” u skladu sa propisom kojim se uređuje klasifikacija objekata. </a:t>
            </a:r>
          </a:p>
          <a:p>
            <a:r>
              <a:rPr lang="sr-Latn-RS" b="1" dirty="0">
                <a:latin typeface="Century Gothic" pitchFamily="34" charset="0"/>
              </a:rPr>
              <a:t>U ovom slučaju, investitor uz zahtev za upotrebnu dozvolu dostavlja potvrdu o tome da je objekat priključen ili je podaoban da bude priključen na infrastrukturnu mrežu, za priključke koji su predviđeni građevinskom dozvolom</a:t>
            </a:r>
            <a:r>
              <a:rPr lang="sr-Latn-RS" b="1" dirty="0" smtClean="0">
                <a:latin typeface="Century Gothic" pitchFamily="34" charset="0"/>
              </a:rPr>
              <a:t>.</a:t>
            </a:r>
          </a:p>
          <a:p>
            <a:endParaRPr lang="sr-Latn-RS" b="1" dirty="0" smtClean="0">
              <a:latin typeface="Century Gothic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sr-Latn-RS" b="1" dirty="0">
                <a:latin typeface="Century Gothic" pitchFamily="34" charset="0"/>
              </a:rPr>
              <a:t> </a:t>
            </a:r>
            <a:r>
              <a:rPr lang="sr-Latn-RS" b="1" dirty="0" smtClean="0">
                <a:latin typeface="Century Gothic" pitchFamily="34" charset="0"/>
              </a:rPr>
              <a:t>Ukoliko </a:t>
            </a:r>
            <a:r>
              <a:rPr lang="sr-Latn-RS" b="1" dirty="0">
                <a:latin typeface="Century Gothic" pitchFamily="34" charset="0"/>
              </a:rPr>
              <a:t>se radi o objektu izgrađenom na osnovu pravnosnažne građevinske dozvole izdate po prethodno važećem Zakonu o planiranju i izgradnji, treba vršiti tehnički pregled bez obzira na vrstu objekta, u skladu sa Pravilnikom o sadržini i načinu vršenja tehničkog pregleda objekta, sastavu komisije, sadržini predloga komisije o utvrđivanju podobnosti objekta za upotrebu.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57881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800" b="1" dirty="0" smtClean="0">
                <a:latin typeface="Century Gothic" pitchFamily="34" charset="0"/>
              </a:rPr>
              <a:t>POSTUPAK PRED KATASTROM</a:t>
            </a:r>
          </a:p>
          <a:p>
            <a:pPr algn="ctr">
              <a:buNone/>
            </a:pPr>
            <a:endParaRPr lang="en-US" sz="1800" b="1" dirty="0" smtClean="0">
              <a:latin typeface="Century Gothic" pitchFamily="34" charset="0"/>
            </a:endParaRPr>
          </a:p>
          <a:p>
            <a:r>
              <a:rPr lang="en-US" sz="1800" b="1" dirty="0" smtClean="0">
                <a:latin typeface="Century Gothic" pitchFamily="34" charset="0"/>
              </a:rPr>
              <a:t>U </a:t>
            </a:r>
            <a:r>
              <a:rPr lang="en-US" sz="1800" b="1" dirty="0" err="1" smtClean="0">
                <a:latin typeface="Century Gothic" pitchFamily="34" charset="0"/>
              </a:rPr>
              <a:t>roku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od</a:t>
            </a:r>
            <a:r>
              <a:rPr lang="en-US" sz="1800" b="1" dirty="0" smtClean="0">
                <a:latin typeface="Century Gothic" pitchFamily="34" charset="0"/>
              </a:rPr>
              <a:t> 5 </a:t>
            </a:r>
            <a:r>
              <a:rPr lang="en-US" sz="1800" b="1" dirty="0" err="1" smtClean="0">
                <a:latin typeface="Century Gothic" pitchFamily="34" charset="0"/>
              </a:rPr>
              <a:t>dana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po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pravnosnažnosti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izdate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upotrebne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dozvole</a:t>
            </a:r>
            <a:r>
              <a:rPr lang="en-US" sz="1800" b="1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nadležni</a:t>
            </a:r>
            <a:r>
              <a:rPr lang="en-US" sz="1800" b="1" dirty="0" smtClean="0">
                <a:latin typeface="Century Gothic" pitchFamily="34" charset="0"/>
              </a:rPr>
              <a:t> organ </a:t>
            </a:r>
            <a:r>
              <a:rPr lang="en-US" sz="1800" b="1" dirty="0" err="1" smtClean="0">
                <a:latin typeface="Century Gothic" pitchFamily="34" charset="0"/>
              </a:rPr>
              <a:t>po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službenoj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dužnosti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dostavlja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organu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nadležnom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poslove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državnog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premera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katastra</a:t>
            </a:r>
            <a:r>
              <a:rPr lang="sr-Latn-RS" sz="1800" b="1" dirty="0" smtClean="0">
                <a:latin typeface="Century Gothic" pitchFamily="34" charset="0"/>
              </a:rPr>
              <a:t>:</a:t>
            </a:r>
            <a:endParaRPr lang="en-US" sz="1800" b="1" dirty="0" smtClean="0">
              <a:latin typeface="Century Gothic" pitchFamily="34" charset="0"/>
            </a:endParaRPr>
          </a:p>
          <a:p>
            <a:pPr marL="800100" lvl="1" indent="-342900">
              <a:buFont typeface="Century Gothic" pitchFamily="34" charset="0"/>
              <a:buAutoNum type="arabicParenR"/>
            </a:pPr>
            <a:r>
              <a:rPr lang="en-US" sz="1800" b="1" dirty="0" err="1" smtClean="0">
                <a:latin typeface="Century Gothic" pitchFamily="34" charset="0"/>
              </a:rPr>
              <a:t>upotrebnu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dozvolu</a:t>
            </a:r>
            <a:r>
              <a:rPr lang="en-US" sz="1800" b="1" dirty="0" smtClean="0">
                <a:latin typeface="Century Gothic" pitchFamily="34" charset="0"/>
              </a:rPr>
              <a:t>,</a:t>
            </a:r>
          </a:p>
          <a:p>
            <a:pPr marL="800100" lvl="1" indent="-342900">
              <a:buFont typeface="Century Gothic" pitchFamily="34" charset="0"/>
              <a:buAutoNum type="arabicParenR"/>
            </a:pPr>
            <a:r>
              <a:rPr lang="en-US" sz="1800" b="1" dirty="0" err="1" smtClean="0">
                <a:latin typeface="Century Gothic" pitchFamily="34" charset="0"/>
              </a:rPr>
              <a:t>elaborat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geodetskih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radova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izvedeni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objekat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posebne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delove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objekta</a:t>
            </a:r>
            <a:r>
              <a:rPr lang="en-US" sz="1800" b="1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kao</a:t>
            </a:r>
            <a:r>
              <a:rPr lang="en-US" sz="1800" b="1" dirty="0" smtClean="0">
                <a:latin typeface="Century Gothic" pitchFamily="34" charset="0"/>
              </a:rPr>
              <a:t> I</a:t>
            </a:r>
          </a:p>
          <a:p>
            <a:pPr marL="800100" lvl="1" indent="-342900">
              <a:buFont typeface="Century Gothic" pitchFamily="34" charset="0"/>
              <a:buAutoNum type="arabicParenR"/>
            </a:pPr>
            <a:r>
              <a:rPr lang="en-US" sz="1800" b="1" dirty="0" err="1" smtClean="0">
                <a:latin typeface="Century Gothic" pitchFamily="34" charset="0"/>
              </a:rPr>
              <a:t>elaborat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geodetskih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radova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podzemne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instalacije</a:t>
            </a:r>
            <a:r>
              <a:rPr lang="en-US" sz="1800" b="1" dirty="0" smtClean="0">
                <a:latin typeface="Century Gothic" pitchFamily="34" charset="0"/>
              </a:rPr>
              <a:t>.</a:t>
            </a:r>
          </a:p>
          <a:p>
            <a:endParaRPr lang="en-US" sz="1800" b="1" dirty="0" smtClean="0">
              <a:latin typeface="Century Gothic" pitchFamily="34" charset="0"/>
            </a:endParaRPr>
          </a:p>
          <a:p>
            <a:endParaRPr lang="en-US" sz="1800" b="1" dirty="0" smtClean="0">
              <a:latin typeface="Century Gothic" pitchFamily="34" charset="0"/>
            </a:endParaRPr>
          </a:p>
          <a:p>
            <a:r>
              <a:rPr lang="en-US" sz="1800" b="1" dirty="0" smtClean="0">
                <a:latin typeface="Century Gothic" pitchFamily="34" charset="0"/>
              </a:rPr>
              <a:t>Organ </a:t>
            </a:r>
            <a:r>
              <a:rPr lang="en-US" sz="1800" b="1" dirty="0" err="1" smtClean="0">
                <a:latin typeface="Century Gothic" pitchFamily="34" charset="0"/>
              </a:rPr>
              <a:t>nadležan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poslove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državnog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premera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katastra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donosi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rešenje</a:t>
            </a:r>
            <a:r>
              <a:rPr lang="en-US" sz="1800" b="1" dirty="0" smtClean="0">
                <a:latin typeface="Century Gothic" pitchFamily="34" charset="0"/>
              </a:rPr>
              <a:t> o </a:t>
            </a:r>
            <a:r>
              <a:rPr lang="en-US" sz="1800" b="1" dirty="0" err="1" smtClean="0">
                <a:latin typeface="Century Gothic" pitchFamily="34" charset="0"/>
              </a:rPr>
              <a:t>kućnom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broju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vrši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upis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prava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svojine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objektu</a:t>
            </a:r>
            <a:r>
              <a:rPr lang="en-US" sz="1800" b="1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odnosno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posebnim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delovima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objekta</a:t>
            </a:r>
            <a:r>
              <a:rPr lang="en-US" sz="1800" b="1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i</a:t>
            </a:r>
            <a:r>
              <a:rPr lang="en-US" sz="1800" b="1" dirty="0" smtClean="0">
                <a:latin typeface="Century Gothic" pitchFamily="34" charset="0"/>
              </a:rPr>
              <a:t> o tome </a:t>
            </a:r>
            <a:r>
              <a:rPr lang="en-US" sz="1800" b="1" dirty="0" err="1" smtClean="0">
                <a:latin typeface="Century Gothic" pitchFamily="34" charset="0"/>
              </a:rPr>
              <a:t>obaveštava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investitora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nadležni</a:t>
            </a:r>
            <a:r>
              <a:rPr lang="en-US" sz="1800" b="1" dirty="0" smtClean="0">
                <a:latin typeface="Century Gothic" pitchFamily="34" charset="0"/>
              </a:rPr>
              <a:t> organ </a:t>
            </a:r>
            <a:r>
              <a:rPr lang="en-US" sz="1800" b="1" dirty="0" err="1" smtClean="0">
                <a:latin typeface="Century Gothic" pitchFamily="34" charset="0"/>
              </a:rPr>
              <a:t>uprave</a:t>
            </a:r>
            <a:r>
              <a:rPr lang="en-US" sz="1800" b="1" dirty="0" smtClean="0">
                <a:latin typeface="Century Gothic" pitchFamily="34" charset="0"/>
              </a:rPr>
              <a:t> u </a:t>
            </a:r>
            <a:r>
              <a:rPr lang="en-US" sz="1800" b="1" dirty="0" err="1" smtClean="0">
                <a:latin typeface="Century Gothic" pitchFamily="34" charset="0"/>
              </a:rPr>
              <a:t>roku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od</a:t>
            </a:r>
            <a:r>
              <a:rPr lang="en-US" sz="1800" b="1" dirty="0" smtClean="0">
                <a:latin typeface="Century Gothic" pitchFamily="34" charset="0"/>
              </a:rPr>
              <a:t> 7 </a:t>
            </a:r>
            <a:r>
              <a:rPr lang="en-US" sz="1800" b="1" dirty="0" err="1" smtClean="0">
                <a:latin typeface="Century Gothic" pitchFamily="34" charset="0"/>
              </a:rPr>
              <a:t>dana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od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dostavljanja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upotebne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dozvole</a:t>
            </a:r>
            <a:r>
              <a:rPr lang="en-US" sz="1800" b="1" dirty="0" smtClean="0">
                <a:latin typeface="Century Gothic" pitchFamily="34" charset="0"/>
              </a:rPr>
              <a:t>, a u </a:t>
            </a:r>
            <a:r>
              <a:rPr lang="en-US" sz="1800" b="1" dirty="0" err="1" smtClean="0">
                <a:latin typeface="Century Gothic" pitchFamily="34" charset="0"/>
              </a:rPr>
              <a:t>roku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od</a:t>
            </a:r>
            <a:r>
              <a:rPr lang="en-US" sz="1800" b="1" dirty="0" smtClean="0">
                <a:latin typeface="Century Gothic" pitchFamily="34" charset="0"/>
              </a:rPr>
              <a:t> 30 </a:t>
            </a:r>
            <a:r>
              <a:rPr lang="en-US" sz="1800" b="1" dirty="0" err="1" smtClean="0">
                <a:latin typeface="Century Gothic" pitchFamily="34" charset="0"/>
              </a:rPr>
              <a:t>dana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vrši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odgovarajući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upis</a:t>
            </a:r>
            <a:r>
              <a:rPr lang="en-US" sz="1800" b="1" dirty="0" smtClean="0">
                <a:latin typeface="Century Gothic" pitchFamily="34" charset="0"/>
              </a:rPr>
              <a:t> u </a:t>
            </a:r>
            <a:r>
              <a:rPr lang="en-US" sz="1800" b="1" dirty="0" err="1" smtClean="0">
                <a:latin typeface="Century Gothic" pitchFamily="34" charset="0"/>
              </a:rPr>
              <a:t>katastar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vodova</a:t>
            </a:r>
            <a:r>
              <a:rPr lang="en-US" sz="1800" b="1" dirty="0" smtClean="0">
                <a:latin typeface="Century Gothic" pitchFamily="34" charset="0"/>
              </a:rPr>
              <a:t>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543800" cy="6016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latin typeface="Century Gothic" pitchFamily="34" charset="0"/>
              </a:rPr>
              <a:t>RAZMENA DOKUMENATA I PODNESAKA U OBJEDINJENOJ PROCEDURI I NJIHOVA FORMA</a:t>
            </a:r>
          </a:p>
          <a:p>
            <a:pPr>
              <a:buNone/>
            </a:pPr>
            <a:endParaRPr lang="en-US" sz="2100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2100" b="1" dirty="0" smtClean="0">
                <a:latin typeface="Century Gothic" pitchFamily="34" charset="0"/>
              </a:rPr>
              <a:t>	</a:t>
            </a:r>
            <a:r>
              <a:rPr lang="en-US" sz="1800" b="1" dirty="0" err="1" smtClean="0">
                <a:latin typeface="Century Gothic" pitchFamily="34" charset="0"/>
              </a:rPr>
              <a:t>Razmena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dokumenata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podnesaka</a:t>
            </a:r>
            <a:r>
              <a:rPr lang="en-US" sz="1800" b="1" dirty="0" smtClean="0">
                <a:latin typeface="Century Gothic" pitchFamily="34" charset="0"/>
              </a:rPr>
              <a:t> u </a:t>
            </a:r>
            <a:r>
              <a:rPr lang="en-US" sz="1800" b="1" dirty="0" err="1" smtClean="0">
                <a:latin typeface="Century Gothic" pitchFamily="34" charset="0"/>
              </a:rPr>
              <a:t>objedinjenoj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proceduri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obavlja</a:t>
            </a:r>
            <a:r>
              <a:rPr lang="en-US" sz="1800" b="1" dirty="0" smtClean="0">
                <a:latin typeface="Century Gothic" pitchFamily="34" charset="0"/>
              </a:rPr>
              <a:t> se </a:t>
            </a:r>
            <a:r>
              <a:rPr lang="en-US" sz="1800" b="1" dirty="0" err="1" smtClean="0">
                <a:latin typeface="Century Gothic" pitchFamily="34" charset="0"/>
              </a:rPr>
              <a:t>elektronskim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putem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ili</a:t>
            </a:r>
            <a:r>
              <a:rPr lang="en-US" sz="1800" b="1" dirty="0" smtClean="0">
                <a:latin typeface="Century Gothic" pitchFamily="34" charset="0"/>
              </a:rPr>
              <a:t> u </a:t>
            </a:r>
            <a:r>
              <a:rPr lang="en-US" sz="1800" b="1" dirty="0" err="1" smtClean="0">
                <a:latin typeface="Century Gothic" pitchFamily="34" charset="0"/>
              </a:rPr>
              <a:t>paprinoj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formi</a:t>
            </a:r>
            <a:r>
              <a:rPr lang="en-US" sz="1800" b="1" dirty="0" smtClean="0">
                <a:latin typeface="Century Gothic" pitchFamily="34" charset="0"/>
              </a:rPr>
              <a:t>.</a:t>
            </a:r>
          </a:p>
          <a:p>
            <a:pPr>
              <a:buNone/>
            </a:pPr>
            <a:endParaRPr lang="en-US" sz="1800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1800" b="1" dirty="0" smtClean="0">
                <a:latin typeface="Century Gothic" pitchFamily="34" charset="0"/>
              </a:rPr>
              <a:t>	</a:t>
            </a:r>
            <a:r>
              <a:rPr lang="en-US" sz="1800" b="1" dirty="0" err="1" smtClean="0">
                <a:latin typeface="Century Gothic" pitchFamily="34" charset="0"/>
              </a:rPr>
              <a:t>Sva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akta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koja</a:t>
            </a:r>
            <a:r>
              <a:rPr lang="en-US" sz="1800" b="1" dirty="0" smtClean="0">
                <a:latin typeface="Century Gothic" pitchFamily="34" charset="0"/>
              </a:rPr>
              <a:t> u </a:t>
            </a:r>
            <a:r>
              <a:rPr lang="en-US" sz="1800" b="1" dirty="0" err="1" smtClean="0">
                <a:latin typeface="Century Gothic" pitchFamily="34" charset="0"/>
              </a:rPr>
              <a:t>vezi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sa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objedinjenom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procedurom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donose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nadležni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organi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imaoci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javnih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ovlašćenja</a:t>
            </a:r>
            <a:r>
              <a:rPr lang="en-US" sz="1800" b="1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kao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podnesci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dokumenti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koji</a:t>
            </a:r>
            <a:r>
              <a:rPr lang="en-US" sz="1800" b="1" dirty="0" smtClean="0">
                <a:latin typeface="Century Gothic" pitchFamily="34" charset="0"/>
              </a:rPr>
              <a:t> se </a:t>
            </a:r>
            <a:r>
              <a:rPr lang="en-US" sz="1800" b="1" dirty="0" err="1" smtClean="0">
                <a:latin typeface="Century Gothic" pitchFamily="34" charset="0"/>
              </a:rPr>
              <a:t>između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njih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razmenjuju</a:t>
            </a:r>
            <a:r>
              <a:rPr lang="en-US" sz="1800" b="1" dirty="0" smtClean="0">
                <a:latin typeface="Century Gothic" pitchFamily="34" charset="0"/>
              </a:rPr>
              <a:t> u </a:t>
            </a:r>
            <a:r>
              <a:rPr lang="en-US" sz="1800" b="1" dirty="0" err="1" smtClean="0">
                <a:latin typeface="Century Gothic" pitchFamily="34" charset="0"/>
              </a:rPr>
              <a:t>objedinjenoj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proceduri</a:t>
            </a:r>
            <a:r>
              <a:rPr lang="en-US" sz="1800" b="1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uključujući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tehničku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dokumentaciju</a:t>
            </a:r>
            <a:r>
              <a:rPr lang="en-US" sz="1800" b="1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dostavljaju</a:t>
            </a:r>
            <a:r>
              <a:rPr lang="en-US" sz="1800" b="1" dirty="0" smtClean="0">
                <a:latin typeface="Century Gothic" pitchFamily="34" charset="0"/>
              </a:rPr>
              <a:t> se u </a:t>
            </a:r>
            <a:r>
              <a:rPr lang="en-US" sz="1800" b="1" dirty="0" err="1" smtClean="0">
                <a:latin typeface="Century Gothic" pitchFamily="34" charset="0"/>
              </a:rPr>
              <a:t>elektronskoj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formi</a:t>
            </a:r>
            <a:r>
              <a:rPr lang="en-US" sz="1800" b="1" dirty="0" smtClean="0">
                <a:latin typeface="Century Gothic" pitchFamily="34" charset="0"/>
              </a:rPr>
              <a:t>.</a:t>
            </a:r>
          </a:p>
          <a:p>
            <a:pPr>
              <a:buNone/>
            </a:pPr>
            <a:endParaRPr lang="en-US" sz="1800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1800" b="1" dirty="0" smtClean="0">
                <a:latin typeface="Century Gothic" pitchFamily="34" charset="0"/>
              </a:rPr>
              <a:t>	</a:t>
            </a:r>
            <a:r>
              <a:rPr lang="en-US" sz="1800" b="1" dirty="0" err="1" smtClean="0">
                <a:latin typeface="Century Gothic" pitchFamily="34" charset="0"/>
              </a:rPr>
              <a:t>Ako</a:t>
            </a:r>
            <a:r>
              <a:rPr lang="en-US" sz="1800" b="1" dirty="0" smtClean="0">
                <a:latin typeface="Century Gothic" pitchFamily="34" charset="0"/>
              </a:rPr>
              <a:t> je </a:t>
            </a:r>
            <a:r>
              <a:rPr lang="en-US" sz="1800" b="1" dirty="0" err="1" smtClean="0">
                <a:latin typeface="Century Gothic" pitchFamily="34" charset="0"/>
              </a:rPr>
              <a:t>neki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akt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ili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dokument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neophodno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arhivirati</a:t>
            </a:r>
            <a:r>
              <a:rPr lang="en-US" sz="1800" b="1" dirty="0" smtClean="0">
                <a:latin typeface="Century Gothic" pitchFamily="34" charset="0"/>
              </a:rPr>
              <a:t> u </a:t>
            </a:r>
            <a:r>
              <a:rPr lang="en-US" sz="1800" b="1" dirty="0" err="1" smtClean="0">
                <a:latin typeface="Century Gothic" pitchFamily="34" charset="0"/>
              </a:rPr>
              <a:t>papirnoj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formi</a:t>
            </a:r>
            <a:r>
              <a:rPr lang="en-US" sz="1800" b="1" dirty="0" smtClean="0">
                <a:latin typeface="Century Gothic" pitchFamily="34" charset="0"/>
              </a:rPr>
              <a:t> u </a:t>
            </a:r>
            <a:r>
              <a:rPr lang="en-US" sz="1800" b="1" dirty="0" err="1" smtClean="0">
                <a:latin typeface="Century Gothic" pitchFamily="34" charset="0"/>
              </a:rPr>
              <a:t>skladu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sa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zakonom</a:t>
            </a:r>
            <a:r>
              <a:rPr lang="en-US" sz="1800" b="1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nadležni</a:t>
            </a:r>
            <a:r>
              <a:rPr lang="en-US" sz="1800" b="1" dirty="0" smtClean="0">
                <a:latin typeface="Century Gothic" pitchFamily="34" charset="0"/>
              </a:rPr>
              <a:t> organ, </a:t>
            </a:r>
            <a:r>
              <a:rPr lang="en-US" sz="1800" b="1" dirty="0" err="1" smtClean="0">
                <a:latin typeface="Century Gothic" pitchFamily="34" charset="0"/>
              </a:rPr>
              <a:t>odnosno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imalac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javnih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ovlašćenja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koji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ga</a:t>
            </a:r>
            <a:r>
              <a:rPr lang="en-US" sz="1800" b="1" dirty="0" smtClean="0">
                <a:latin typeface="Century Gothic" pitchFamily="34" charset="0"/>
              </a:rPr>
              <a:t> je </a:t>
            </a:r>
            <a:r>
              <a:rPr lang="en-US" sz="1800" b="1" dirty="0" err="1" smtClean="0">
                <a:latin typeface="Century Gothic" pitchFamily="34" charset="0"/>
              </a:rPr>
              <a:t>dostavio</a:t>
            </a:r>
            <a:r>
              <a:rPr lang="en-US" sz="1800" b="1" dirty="0" smtClean="0">
                <a:latin typeface="Century Gothic" pitchFamily="34" charset="0"/>
              </a:rPr>
              <a:t> u </a:t>
            </a:r>
            <a:r>
              <a:rPr lang="en-US" sz="1800" b="1" dirty="0" err="1" smtClean="0">
                <a:latin typeface="Century Gothic" pitchFamily="34" charset="0"/>
              </a:rPr>
              <a:t>elektronskoj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formi</a:t>
            </a:r>
            <a:r>
              <a:rPr lang="en-US" sz="1800" b="1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dužan</a:t>
            </a:r>
            <a:r>
              <a:rPr lang="en-US" sz="1800" b="1" dirty="0" smtClean="0">
                <a:latin typeface="Century Gothic" pitchFamily="34" charset="0"/>
              </a:rPr>
              <a:t> je </a:t>
            </a:r>
            <a:r>
              <a:rPr lang="en-US" sz="1800" b="1" dirty="0" err="1" smtClean="0">
                <a:latin typeface="Century Gothic" pitchFamily="34" charset="0"/>
              </a:rPr>
              <a:t>da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taj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akt</a:t>
            </a:r>
            <a:r>
              <a:rPr lang="en-US" sz="1800" b="1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odnosno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dokument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naknadno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dostavi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</a:t>
            </a:r>
            <a:r>
              <a:rPr lang="en-US" sz="1800" b="1" dirty="0" smtClean="0">
                <a:latin typeface="Century Gothic" pitchFamily="34" charset="0"/>
              </a:rPr>
              <a:t> u </a:t>
            </a:r>
            <a:r>
              <a:rPr lang="en-US" sz="1800" b="1" dirty="0" err="1" smtClean="0">
                <a:latin typeface="Century Gothic" pitchFamily="34" charset="0"/>
              </a:rPr>
              <a:t>papirnoj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formi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nadležnom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organu</a:t>
            </a:r>
            <a:r>
              <a:rPr lang="en-US" sz="1800" b="1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odnosno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imaoci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javnih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ovlašćenja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koji</a:t>
            </a:r>
            <a:r>
              <a:rPr lang="en-US" sz="1800" b="1" dirty="0" smtClean="0">
                <a:latin typeface="Century Gothic" pitchFamily="34" charset="0"/>
              </a:rPr>
              <a:t> je </a:t>
            </a:r>
            <a:r>
              <a:rPr lang="en-US" sz="1800" b="1" dirty="0" err="1" smtClean="0">
                <a:latin typeface="Century Gothic" pitchFamily="34" charset="0"/>
              </a:rPr>
              <a:t>sprovodio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tu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proceduru</a:t>
            </a:r>
            <a:r>
              <a:rPr lang="en-US" sz="1800" b="1" dirty="0" smtClean="0">
                <a:latin typeface="Century Gothic" pitchFamily="34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/>
          <a:lstStyle/>
          <a:p>
            <a:pPr algn="ctr">
              <a:buNone/>
              <a:defRPr/>
            </a:pPr>
            <a:r>
              <a:rPr lang="sr-Latn-RS" sz="1800" b="1" dirty="0" smtClean="0">
                <a:latin typeface="Century Gothic" pitchFamily="34" charset="0"/>
              </a:rPr>
              <a:t>P</a:t>
            </a:r>
            <a:r>
              <a:rPr lang="en-US" sz="1800" b="1" dirty="0" smtClean="0">
                <a:latin typeface="Century Gothic" pitchFamily="34" charset="0"/>
              </a:rPr>
              <a:t>OSTUP</a:t>
            </a:r>
            <a:r>
              <a:rPr lang="sr-Latn-ME" sz="1800" b="1" dirty="0" smtClean="0">
                <a:latin typeface="Century Gothic" pitchFamily="34" charset="0"/>
              </a:rPr>
              <a:t>A</a:t>
            </a:r>
            <a:r>
              <a:rPr lang="en-US" sz="1800" b="1" dirty="0" smtClean="0">
                <a:latin typeface="Century Gothic" pitchFamily="34" charset="0"/>
              </a:rPr>
              <a:t>K ZA IZDAVANJE LOKACIJSKIH USLOVA</a:t>
            </a:r>
            <a:endParaRPr lang="sr-Latn-RS" sz="1800" b="1" dirty="0" smtClean="0">
              <a:latin typeface="Century Gothic" pitchFamily="34" charset="0"/>
            </a:endParaRPr>
          </a:p>
          <a:p>
            <a:pPr algn="ctr">
              <a:buNone/>
              <a:defRPr/>
            </a:pPr>
            <a:r>
              <a:rPr lang="sr-Latn-RS" sz="1800" b="1" dirty="0" smtClean="0">
                <a:latin typeface="Century Gothic" pitchFamily="34" charset="0"/>
              </a:rPr>
              <a:t>PRVI KORAK DO DOZVOLE</a:t>
            </a:r>
            <a:endParaRPr lang="en-US" sz="1800" b="1" dirty="0" smtClean="0">
              <a:latin typeface="Century Gothic" pitchFamily="34" charset="0"/>
            </a:endParaRPr>
          </a:p>
          <a:p>
            <a:pPr algn="ctr">
              <a:buNone/>
              <a:defRPr/>
            </a:pPr>
            <a:endParaRPr lang="en-US" sz="1800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en-US" sz="1800" b="1" dirty="0" smtClean="0">
                <a:latin typeface="Century Gothic" pitchFamily="34" charset="0"/>
              </a:rPr>
              <a:t>	</a:t>
            </a:r>
            <a:r>
              <a:rPr lang="en-US" sz="1800" b="1" dirty="0" err="1" smtClean="0">
                <a:latin typeface="Century Gothic" pitchFamily="34" charset="0"/>
              </a:rPr>
              <a:t>Postupak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izdavanje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lokacijskih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uslova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pokreće</a:t>
            </a:r>
            <a:r>
              <a:rPr lang="en-US" sz="1800" dirty="0" smtClean="0">
                <a:latin typeface="Century Gothic" pitchFamily="34" charset="0"/>
              </a:rPr>
              <a:t> se </a:t>
            </a:r>
            <a:r>
              <a:rPr lang="en-US" sz="1800" dirty="0" err="1" smtClean="0">
                <a:latin typeface="Century Gothic" pitchFamily="34" charset="0"/>
              </a:rPr>
              <a:t>podnošenjem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b="1" dirty="0" smtClean="0">
                <a:latin typeface="Century Gothic" pitchFamily="34" charset="0"/>
              </a:rPr>
              <a:t>ZAHTEVA</a:t>
            </a:r>
            <a:r>
              <a:rPr lang="sr-Latn-RS" sz="1800" b="1" dirty="0" smtClean="0">
                <a:latin typeface="Century Gothic" pitchFamily="34" charset="0"/>
              </a:rPr>
              <a:t> KOJI </a:t>
            </a:r>
            <a:r>
              <a:rPr lang="sr-Latn-RS" sz="1800" dirty="0" smtClean="0">
                <a:latin typeface="Century Gothic" pitchFamily="34" charset="0"/>
              </a:rPr>
              <a:t>koji mora biti propisno popunjen,a obrazac zahteva se može naći na ovom sajtu u prilogu </a:t>
            </a:r>
            <a:r>
              <a:rPr lang="sr-Latn-RS" sz="1800" b="1" dirty="0" smtClean="0">
                <a:latin typeface="Century Gothic" pitchFamily="34" charset="0"/>
              </a:rPr>
              <a:t>OBRASCI ZAHTEVA I UPUTSTVA</a:t>
            </a:r>
            <a:r>
              <a:rPr lang="en-US" sz="1800" dirty="0" smtClean="0">
                <a:latin typeface="Century Gothic" pitchFamily="34" charset="0"/>
              </a:rPr>
              <a:t>.</a:t>
            </a:r>
          </a:p>
          <a:p>
            <a:pPr>
              <a:defRPr/>
            </a:pPr>
            <a:endParaRPr lang="en-US" sz="1800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en-US" sz="1800" dirty="0" smtClean="0">
                <a:latin typeface="Century Gothic" pitchFamily="34" charset="0"/>
              </a:rPr>
              <a:t>	</a:t>
            </a:r>
            <a:r>
              <a:rPr lang="en-US" sz="1800" dirty="0" err="1" smtClean="0">
                <a:latin typeface="Century Gothic" pitchFamily="34" charset="0"/>
              </a:rPr>
              <a:t>Uz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sr-Latn-RS" sz="1800" dirty="0" smtClean="0">
                <a:latin typeface="Century Gothic" pitchFamily="34" charset="0"/>
              </a:rPr>
              <a:t>se </a:t>
            </a:r>
            <a:r>
              <a:rPr lang="en-US" sz="1800" dirty="0" err="1" smtClean="0">
                <a:latin typeface="Century Gothic" pitchFamily="34" charset="0"/>
              </a:rPr>
              <a:t>podnose</a:t>
            </a:r>
            <a:r>
              <a:rPr lang="en-US" sz="1800" dirty="0" smtClean="0">
                <a:latin typeface="Century Gothic" pitchFamily="34" charset="0"/>
              </a:rPr>
              <a:t> :</a:t>
            </a:r>
          </a:p>
          <a:p>
            <a:pPr lvl="1">
              <a:defRPr/>
            </a:pPr>
            <a:r>
              <a:rPr lang="en-US" sz="1800" b="1" dirty="0" err="1" smtClean="0">
                <a:latin typeface="Century Gothic" pitchFamily="34" charset="0"/>
              </a:rPr>
              <a:t>idejno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rešenje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sačinjeno</a:t>
            </a:r>
            <a:r>
              <a:rPr lang="en-US" sz="1800" dirty="0" smtClean="0">
                <a:latin typeface="Century Gothic" pitchFamily="34" charset="0"/>
              </a:rPr>
              <a:t> u </a:t>
            </a:r>
            <a:r>
              <a:rPr lang="en-US" sz="1800" dirty="0" err="1" smtClean="0">
                <a:latin typeface="Century Gothic" pitchFamily="34" charset="0"/>
              </a:rPr>
              <a:t>skladu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Pravilnikom</a:t>
            </a:r>
            <a:r>
              <a:rPr lang="en-US" sz="1800" dirty="0" smtClean="0">
                <a:latin typeface="Century Gothic" pitchFamily="34" charset="0"/>
              </a:rPr>
              <a:t> o </a:t>
            </a:r>
            <a:r>
              <a:rPr lang="en-US" sz="1800" dirty="0" err="1" smtClean="0">
                <a:latin typeface="Century Gothic" pitchFamily="34" charset="0"/>
              </a:rPr>
              <a:t>sadržaju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tehničke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dokumentacije</a:t>
            </a:r>
            <a:r>
              <a:rPr lang="en-US" sz="1800" dirty="0" smtClean="0">
                <a:latin typeface="Century Gothic" pitchFamily="34" charset="0"/>
              </a:rPr>
              <a:t>;</a:t>
            </a:r>
          </a:p>
          <a:p>
            <a:pPr lvl="1">
              <a:defRPr/>
            </a:pPr>
            <a:r>
              <a:rPr lang="en-US" sz="1800" b="1" dirty="0" err="1" smtClean="0">
                <a:latin typeface="Century Gothic" pitchFamily="34" charset="0"/>
              </a:rPr>
              <a:t>dokaz</a:t>
            </a:r>
            <a:r>
              <a:rPr lang="en-US" sz="1800" b="1" dirty="0" smtClean="0">
                <a:latin typeface="Century Gothic" pitchFamily="34" charset="0"/>
              </a:rPr>
              <a:t> o </a:t>
            </a:r>
            <a:r>
              <a:rPr lang="en-US" sz="1800" b="1" dirty="0" err="1" smtClean="0">
                <a:latin typeface="Century Gothic" pitchFamily="34" charset="0"/>
              </a:rPr>
              <a:t>uplaćenoj</a:t>
            </a:r>
            <a:r>
              <a:rPr lang="en-US" sz="1800" b="1" dirty="0" smtClean="0">
                <a:latin typeface="Century Gothic" pitchFamily="34" charset="0"/>
              </a:rPr>
              <a:t>  </a:t>
            </a:r>
            <a:r>
              <a:rPr lang="en-US" sz="1800" b="1" dirty="0" err="1" smtClean="0">
                <a:latin typeface="Century Gothic" pitchFamily="34" charset="0"/>
              </a:rPr>
              <a:t>administrativnoj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taksi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podnošenje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zahteva</a:t>
            </a:r>
            <a:r>
              <a:rPr lang="en-US" sz="1800" dirty="0" smtClean="0">
                <a:latin typeface="Century Gothic" pitchFamily="34" charset="0"/>
              </a:rPr>
              <a:t>.</a:t>
            </a:r>
            <a:endParaRPr lang="sr-Latn-RS" sz="1800" dirty="0" smtClean="0">
              <a:latin typeface="Century Gothic" pitchFamily="34" charset="0"/>
            </a:endParaRPr>
          </a:p>
          <a:p>
            <a:pPr lvl="1">
              <a:buNone/>
              <a:defRPr/>
            </a:pPr>
            <a:endParaRPr lang="sr-Latn-RS" sz="1800" dirty="0" smtClean="0">
              <a:latin typeface="Century Gothic" pitchFamily="34" charset="0"/>
            </a:endParaRPr>
          </a:p>
          <a:p>
            <a:pPr lvl="1">
              <a:buNone/>
              <a:defRPr/>
            </a:pPr>
            <a:r>
              <a:rPr lang="sr-Latn-RS" sz="1800" dirty="0" smtClean="0">
                <a:latin typeface="Century Gothic" pitchFamily="34" charset="0"/>
              </a:rPr>
              <a:t>Sve ostale potrebne saglasnosti, uslove i dokumentaciju pribavlja nadležni organ u ime i za račun stranke.</a:t>
            </a:r>
            <a:endParaRPr lang="en-US" sz="1800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/>
          <a:lstStyle/>
          <a:p>
            <a:pPr algn="ctr">
              <a:buNone/>
            </a:pPr>
            <a:r>
              <a:rPr lang="en-US" sz="1800" b="1" dirty="0" smtClean="0">
                <a:latin typeface="Century Gothic" pitchFamily="34" charset="0"/>
              </a:rPr>
              <a:t>POSTUPAK ZA IZDAVANJE LOKACIJSKIH USLOVA - 2</a:t>
            </a:r>
          </a:p>
          <a:p>
            <a:pPr>
              <a:buNone/>
            </a:pPr>
            <a:endParaRPr lang="sr-Latn-RS" sz="1800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1800" b="1" dirty="0" smtClean="0">
                <a:latin typeface="Century Gothic" pitchFamily="34" charset="0"/>
              </a:rPr>
              <a:t>POSTUPANJE NADLEŽNOG ORGANA:</a:t>
            </a:r>
          </a:p>
          <a:p>
            <a:pPr>
              <a:buNone/>
            </a:pPr>
            <a:r>
              <a:rPr lang="en-US" sz="1800" dirty="0" smtClean="0">
                <a:latin typeface="Century Gothic" pitchFamily="34" charset="0"/>
              </a:rPr>
              <a:t>A)	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Ako</a:t>
            </a:r>
            <a:r>
              <a:rPr lang="en-US" sz="1800" b="1" dirty="0" smtClean="0">
                <a:latin typeface="Century Gothic" pitchFamily="34" charset="0"/>
              </a:rPr>
              <a:t> se </a:t>
            </a:r>
            <a:r>
              <a:rPr lang="en-US" sz="1800" b="1" dirty="0" err="1" smtClean="0">
                <a:latin typeface="Century Gothic" pitchFamily="34" charset="0"/>
              </a:rPr>
              <a:t>lokacijski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uslovi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mogu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pribaviti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uvidom</a:t>
            </a:r>
            <a:r>
              <a:rPr lang="en-US" sz="1800" b="1" dirty="0" smtClean="0">
                <a:latin typeface="Century Gothic" pitchFamily="34" charset="0"/>
              </a:rPr>
              <a:t> u </a:t>
            </a:r>
            <a:r>
              <a:rPr lang="en-US" sz="1800" b="1" dirty="0" err="1" smtClean="0">
                <a:latin typeface="Century Gothic" pitchFamily="34" charset="0"/>
              </a:rPr>
              <a:t>planski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dokument</a:t>
            </a:r>
            <a:r>
              <a:rPr lang="en-US" sz="1800" b="1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odnosno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separat</a:t>
            </a:r>
            <a:endParaRPr lang="en-US" sz="1800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1800" dirty="0" smtClean="0">
                <a:latin typeface="Century Gothic" pitchFamily="34" charset="0"/>
              </a:rPr>
              <a:t>	</a:t>
            </a:r>
            <a:r>
              <a:rPr lang="en-US" sz="1800" dirty="0" err="1" smtClean="0">
                <a:latin typeface="Century Gothic" pitchFamily="34" charset="0"/>
              </a:rPr>
              <a:t>Nadležni</a:t>
            </a:r>
            <a:r>
              <a:rPr lang="en-US" sz="1800" dirty="0" smtClean="0">
                <a:latin typeface="Century Gothic" pitchFamily="34" charset="0"/>
              </a:rPr>
              <a:t> organ </a:t>
            </a:r>
            <a:r>
              <a:rPr lang="en-US" sz="1800" b="1" dirty="0" smtClean="0">
                <a:latin typeface="Century Gothic" pitchFamily="34" charset="0"/>
              </a:rPr>
              <a:t>u </a:t>
            </a:r>
            <a:r>
              <a:rPr lang="en-US" sz="1800" b="1" dirty="0" err="1" smtClean="0">
                <a:latin typeface="Century Gothic" pitchFamily="34" charset="0"/>
              </a:rPr>
              <a:t>roku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od</a:t>
            </a:r>
            <a:r>
              <a:rPr lang="en-US" sz="1800" b="1" dirty="0" smtClean="0">
                <a:latin typeface="Century Gothic" pitchFamily="34" charset="0"/>
              </a:rPr>
              <a:t> 5 </a:t>
            </a:r>
            <a:r>
              <a:rPr lang="en-US" sz="1800" b="1" dirty="0" err="1" smtClean="0">
                <a:latin typeface="Century Gothic" pitchFamily="34" charset="0"/>
              </a:rPr>
              <a:t>radnih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dana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od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dana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prijema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izdaje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lokacijske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uslove</a:t>
            </a:r>
            <a:r>
              <a:rPr lang="en-US" sz="1800" b="1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koji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sadrže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iznos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naknada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sr-Latn-CS" sz="1800" b="1" dirty="0" smtClean="0">
                <a:latin typeface="Century Gothic" pitchFamily="34" charset="0"/>
              </a:rPr>
              <a:t>za priključenje na infrastrukturnu mrežu</a:t>
            </a:r>
            <a:r>
              <a:rPr lang="sr-Latn-CS" sz="1800" dirty="0" smtClean="0">
                <a:latin typeface="Century Gothic" pitchFamily="34" charset="0"/>
              </a:rPr>
              <a:t>, kao i iznos drugih naknada, odnosno taksi propisanih zakonom</a:t>
            </a:r>
            <a:r>
              <a:rPr lang="en-US" sz="1800" dirty="0" smtClean="0">
                <a:latin typeface="Century Gothic" pitchFamily="34" charset="0"/>
              </a:rPr>
              <a:t>.</a:t>
            </a:r>
          </a:p>
          <a:p>
            <a:pPr>
              <a:buNone/>
            </a:pPr>
            <a:endParaRPr lang="en-US" sz="1800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1800" dirty="0" smtClean="0">
                <a:latin typeface="Century Gothic" pitchFamily="34" charset="0"/>
              </a:rPr>
              <a:t>B) </a:t>
            </a:r>
            <a:r>
              <a:rPr lang="en-US" sz="1800" b="1" dirty="0" err="1" smtClean="0">
                <a:latin typeface="Century Gothic" pitchFamily="34" charset="0"/>
              </a:rPr>
              <a:t>Ako</a:t>
            </a:r>
            <a:r>
              <a:rPr lang="en-US" sz="1800" b="1" dirty="0" smtClean="0">
                <a:latin typeface="Century Gothic" pitchFamily="34" charset="0"/>
              </a:rPr>
              <a:t> se </a:t>
            </a:r>
            <a:r>
              <a:rPr lang="en-US" sz="1800" b="1" dirty="0" err="1" smtClean="0">
                <a:latin typeface="Century Gothic" pitchFamily="34" charset="0"/>
              </a:rPr>
              <a:t>lokacijski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uslovi</a:t>
            </a:r>
            <a:r>
              <a:rPr lang="en-US" sz="1800" b="1" dirty="0" smtClean="0">
                <a:latin typeface="Century Gothic" pitchFamily="34" charset="0"/>
              </a:rPr>
              <a:t> ne </a:t>
            </a:r>
            <a:r>
              <a:rPr lang="en-US" sz="1800" b="1" dirty="0" err="1" smtClean="0">
                <a:latin typeface="Century Gothic" pitchFamily="34" charset="0"/>
              </a:rPr>
              <a:t>mogu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pribaviti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uvidom</a:t>
            </a:r>
            <a:r>
              <a:rPr lang="en-US" sz="1800" b="1" dirty="0" smtClean="0">
                <a:latin typeface="Century Gothic" pitchFamily="34" charset="0"/>
              </a:rPr>
              <a:t> u </a:t>
            </a:r>
            <a:r>
              <a:rPr lang="en-US" sz="1800" b="1" dirty="0" err="1" smtClean="0">
                <a:latin typeface="Century Gothic" pitchFamily="34" charset="0"/>
              </a:rPr>
              <a:t>planski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dokument</a:t>
            </a:r>
            <a:r>
              <a:rPr lang="en-US" sz="1800" b="1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odnosno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separat</a:t>
            </a:r>
            <a:r>
              <a:rPr lang="en-US" sz="1800" b="1" dirty="0" smtClean="0">
                <a:latin typeface="Century Gothic" pitchFamily="34" charset="0"/>
              </a:rPr>
              <a:t>, </a:t>
            </a:r>
          </a:p>
          <a:p>
            <a:pPr>
              <a:buNone/>
            </a:pPr>
            <a:r>
              <a:rPr lang="en-US" sz="1800" dirty="0" smtClean="0">
                <a:latin typeface="Century Gothic" pitchFamily="34" charset="0"/>
              </a:rPr>
              <a:t>	 </a:t>
            </a:r>
            <a:r>
              <a:rPr lang="en-US" sz="1800" dirty="0" err="1" smtClean="0">
                <a:latin typeface="Century Gothic" pitchFamily="34" charset="0"/>
              </a:rPr>
              <a:t>Nadležni</a:t>
            </a:r>
            <a:r>
              <a:rPr lang="en-US" sz="1800" dirty="0" smtClean="0">
                <a:latin typeface="Century Gothic" pitchFamily="34" charset="0"/>
              </a:rPr>
              <a:t> organ </a:t>
            </a:r>
            <a:r>
              <a:rPr lang="en-US" sz="1800" dirty="0" err="1" smtClean="0">
                <a:latin typeface="Century Gothic" pitchFamily="34" charset="0"/>
              </a:rPr>
              <a:t>organ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b="1" dirty="0" smtClean="0">
                <a:latin typeface="Century Gothic" pitchFamily="34" charset="0"/>
              </a:rPr>
              <a:t>u </a:t>
            </a:r>
            <a:r>
              <a:rPr lang="en-US" sz="1800" b="1" dirty="0" err="1" smtClean="0">
                <a:latin typeface="Century Gothic" pitchFamily="34" charset="0"/>
              </a:rPr>
              <a:t>roku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od</a:t>
            </a:r>
            <a:r>
              <a:rPr lang="en-US" sz="1800" b="1" dirty="0" smtClean="0">
                <a:latin typeface="Century Gothic" pitchFamily="34" charset="0"/>
              </a:rPr>
              <a:t> 5 </a:t>
            </a:r>
            <a:r>
              <a:rPr lang="en-US" sz="1800" b="1" dirty="0" err="1" smtClean="0">
                <a:latin typeface="Century Gothic" pitchFamily="34" charset="0"/>
              </a:rPr>
              <a:t>radnih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dana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od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dana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prijema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zahteva</a:t>
            </a:r>
            <a:r>
              <a:rPr lang="en-US" sz="1800" dirty="0" smtClean="0">
                <a:latin typeface="Century Gothic" pitchFamily="34" charset="0"/>
              </a:rPr>
              <a:t>:</a:t>
            </a:r>
          </a:p>
          <a:p>
            <a:pPr lvl="1"/>
            <a:r>
              <a:rPr lang="en-US" sz="1800" b="1" dirty="0" err="1" smtClean="0">
                <a:latin typeface="Century Gothic" pitchFamily="34" charset="0"/>
              </a:rPr>
              <a:t>prosleđuje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kopiju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zahteva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idejnog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rešenja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postupanje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imaocima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javnih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ovlašćenja</a:t>
            </a:r>
            <a:r>
              <a:rPr lang="en-US" sz="1800" dirty="0" smtClean="0">
                <a:latin typeface="Century Gothic" pitchFamily="34" charset="0"/>
              </a:rPr>
              <a:t>.</a:t>
            </a:r>
            <a:endParaRPr lang="en-US" sz="1600" dirty="0" smtClean="0">
              <a:latin typeface="Century Gothic" pitchFamily="34" charset="0"/>
            </a:endParaRPr>
          </a:p>
          <a:p>
            <a:pPr algn="ctr">
              <a:buNone/>
            </a:pPr>
            <a:endParaRPr lang="en-US" sz="1800" b="1" dirty="0" smtClean="0">
              <a:latin typeface="Century Gothic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/>
          <a:lstStyle/>
          <a:p>
            <a:pPr algn="ctr">
              <a:buNone/>
            </a:pPr>
            <a:r>
              <a:rPr lang="en-US" sz="1800" b="1" dirty="0" smtClean="0">
                <a:latin typeface="Century Gothic" pitchFamily="34" charset="0"/>
              </a:rPr>
              <a:t>POSTUPAK ZA IZDAVANJE LOKACIJSKIH USLOVA – 3</a:t>
            </a:r>
            <a:endParaRPr lang="sr-Latn-RS" sz="1800" b="1" dirty="0" smtClean="0">
              <a:latin typeface="Century Gothic" pitchFamily="34" charset="0"/>
            </a:endParaRPr>
          </a:p>
          <a:p>
            <a:pPr algn="r">
              <a:buNone/>
            </a:pPr>
            <a:endParaRPr lang="en-US" sz="1800" b="1" dirty="0" smtClean="0">
              <a:latin typeface="Century Gothic" pitchFamily="34" charset="0"/>
            </a:endParaRPr>
          </a:p>
          <a:p>
            <a:r>
              <a:rPr lang="en-US" sz="1800" b="1" dirty="0" smtClean="0">
                <a:latin typeface="Century Gothic" pitchFamily="34" charset="0"/>
              </a:rPr>
              <a:t>POSTUPANJE IMAOCA JAVNIH OVLAŠĆENJA:</a:t>
            </a:r>
            <a:endParaRPr lang="en-US" sz="1800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1800" dirty="0" smtClean="0">
                <a:latin typeface="Century Gothic" pitchFamily="34" charset="0"/>
              </a:rPr>
              <a:t>	</a:t>
            </a:r>
            <a:r>
              <a:rPr lang="en-US" sz="1800" dirty="0" err="1" smtClean="0">
                <a:latin typeface="Century Gothic" pitchFamily="34" charset="0"/>
              </a:rPr>
              <a:t>Imaoci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javnih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ovlašćenja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dužni</a:t>
            </a:r>
            <a:r>
              <a:rPr lang="en-US" sz="1800" dirty="0" smtClean="0">
                <a:latin typeface="Century Gothic" pitchFamily="34" charset="0"/>
              </a:rPr>
              <a:t>  </a:t>
            </a:r>
            <a:r>
              <a:rPr lang="en-US" sz="1800" b="1" dirty="0" err="1" smtClean="0">
                <a:latin typeface="Century Gothic" pitchFamily="34" charset="0"/>
              </a:rPr>
              <a:t>da</a:t>
            </a:r>
            <a:r>
              <a:rPr lang="en-US" sz="1800" b="1" dirty="0" smtClean="0">
                <a:latin typeface="Century Gothic" pitchFamily="34" charset="0"/>
              </a:rPr>
              <a:t> u </a:t>
            </a:r>
            <a:r>
              <a:rPr lang="en-US" sz="1800" b="1" dirty="0" err="1" smtClean="0">
                <a:latin typeface="Century Gothic" pitchFamily="34" charset="0"/>
              </a:rPr>
              <a:t>roku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od</a:t>
            </a:r>
            <a:r>
              <a:rPr lang="en-US" sz="1800" b="1" dirty="0" smtClean="0">
                <a:latin typeface="Century Gothic" pitchFamily="34" charset="0"/>
              </a:rPr>
              <a:t> 15 </a:t>
            </a:r>
            <a:r>
              <a:rPr lang="en-US" sz="1800" b="1" dirty="0" err="1" smtClean="0">
                <a:latin typeface="Century Gothic" pitchFamily="34" charset="0"/>
              </a:rPr>
              <a:t>dana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od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dana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prijema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zahteva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osim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ako</a:t>
            </a:r>
            <a:r>
              <a:rPr lang="en-US" sz="1800" dirty="0" smtClean="0">
                <a:latin typeface="Century Gothic" pitchFamily="34" charset="0"/>
              </a:rPr>
              <a:t> se </a:t>
            </a:r>
            <a:r>
              <a:rPr lang="en-US" sz="1800" dirty="0" err="1" smtClean="0">
                <a:latin typeface="Century Gothic" pitchFamily="34" charset="0"/>
              </a:rPr>
              <a:t>radi</a:t>
            </a:r>
            <a:r>
              <a:rPr lang="en-US" sz="1800" dirty="0" smtClean="0">
                <a:latin typeface="Century Gothic" pitchFamily="34" charset="0"/>
              </a:rPr>
              <a:t>  o </a:t>
            </a:r>
            <a:r>
              <a:rPr lang="en-US" sz="1800" dirty="0" err="1" smtClean="0">
                <a:latin typeface="Century Gothic" pitchFamily="34" charset="0"/>
              </a:rPr>
              <a:t>objektima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člana</a:t>
            </a:r>
            <a:r>
              <a:rPr lang="en-US" sz="1800" dirty="0" smtClean="0">
                <a:latin typeface="Century Gothic" pitchFamily="34" charset="0"/>
              </a:rPr>
              <a:t> 133. </a:t>
            </a:r>
            <a:r>
              <a:rPr lang="en-US" sz="1800" dirty="0" err="1" smtClean="0">
                <a:latin typeface="Century Gothic" pitchFamily="34" charset="0"/>
              </a:rPr>
              <a:t>Zakona</a:t>
            </a:r>
            <a:r>
              <a:rPr lang="en-US" sz="1800" dirty="0" smtClean="0">
                <a:latin typeface="Century Gothic" pitchFamily="34" charset="0"/>
              </a:rPr>
              <a:t> o </a:t>
            </a:r>
            <a:r>
              <a:rPr lang="en-US" sz="1800" dirty="0" err="1" smtClean="0">
                <a:latin typeface="Century Gothic" pitchFamily="34" charset="0"/>
              </a:rPr>
              <a:t>planiranju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izgradnji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kada</a:t>
            </a:r>
            <a:r>
              <a:rPr lang="en-US" sz="1800" dirty="0" smtClean="0">
                <a:latin typeface="Century Gothic" pitchFamily="34" charset="0"/>
              </a:rPr>
              <a:t> je </a:t>
            </a:r>
            <a:r>
              <a:rPr lang="en-US" sz="1800" dirty="0" err="1" smtClean="0">
                <a:latin typeface="Century Gothic" pitchFamily="34" charset="0"/>
              </a:rPr>
              <a:t>taj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rok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b="1" dirty="0" smtClean="0">
                <a:latin typeface="Century Gothic" pitchFamily="34" charset="0"/>
              </a:rPr>
              <a:t>30 </a:t>
            </a:r>
            <a:r>
              <a:rPr lang="en-US" sz="1800" b="1" dirty="0" err="1" smtClean="0">
                <a:latin typeface="Century Gothic" pitchFamily="34" charset="0"/>
              </a:rPr>
              <a:t>dana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od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dana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prijema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zahteva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dostave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nadležnom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organu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nedostajuće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uslove</a:t>
            </a:r>
            <a:r>
              <a:rPr lang="en-US" sz="1800" b="1" dirty="0" smtClean="0">
                <a:latin typeface="Century Gothic" pitchFamily="34" charset="0"/>
              </a:rPr>
              <a:t> - </a:t>
            </a:r>
            <a:r>
              <a:rPr lang="en-US" sz="1800" b="1" dirty="0" err="1" smtClean="0">
                <a:latin typeface="Century Gothic" pitchFamily="34" charset="0"/>
              </a:rPr>
              <a:t>uslove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projektovanje</a:t>
            </a:r>
            <a:r>
              <a:rPr lang="en-US" sz="1800" b="1" dirty="0" smtClean="0">
                <a:latin typeface="Century Gothic" pitchFamily="34" charset="0"/>
              </a:rPr>
              <a:t> I </a:t>
            </a:r>
            <a:r>
              <a:rPr lang="en-US" sz="1800" b="1" dirty="0" err="1" smtClean="0">
                <a:latin typeface="Century Gothic" pitchFamily="34" charset="0"/>
              </a:rPr>
              <a:t>priključenje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odnosno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isprave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ili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druge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dokumente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svoje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nadležnosti</a:t>
            </a:r>
            <a:r>
              <a:rPr lang="en-US" sz="1800" dirty="0" smtClean="0">
                <a:latin typeface="Century Gothic" pitchFamily="34" charset="0"/>
              </a:rPr>
              <a:t>, a </a:t>
            </a:r>
            <a:r>
              <a:rPr lang="en-US" sz="1800" dirty="0" err="1" smtClean="0">
                <a:latin typeface="Century Gothic" pitchFamily="34" charset="0"/>
              </a:rPr>
              <a:t>koji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uslov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izdavanje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lokacijskih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uslova</a:t>
            </a:r>
            <a:r>
              <a:rPr lang="en-US" sz="1800" dirty="0" smtClean="0">
                <a:latin typeface="Century Gothic" pitchFamily="34" charset="0"/>
              </a:rPr>
              <a:t>.</a:t>
            </a:r>
          </a:p>
          <a:p>
            <a:pPr>
              <a:buNone/>
            </a:pPr>
            <a:r>
              <a:rPr lang="en-US" sz="1800" dirty="0" smtClean="0">
                <a:latin typeface="Century Gothic" pitchFamily="34" charset="0"/>
              </a:rPr>
              <a:t>	</a:t>
            </a:r>
            <a:r>
              <a:rPr lang="en-US" sz="1800" dirty="0" err="1" smtClean="0">
                <a:latin typeface="Century Gothic" pitchFamily="34" charset="0"/>
              </a:rPr>
              <a:t>Ako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imalac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javnih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ovlašćenja</a:t>
            </a:r>
            <a:r>
              <a:rPr lang="en-US" sz="1800" dirty="0" smtClean="0">
                <a:latin typeface="Century Gothic" pitchFamily="34" charset="0"/>
              </a:rPr>
              <a:t> u </a:t>
            </a:r>
            <a:r>
              <a:rPr lang="en-US" sz="1800" dirty="0" err="1" smtClean="0">
                <a:latin typeface="Century Gothic" pitchFamily="34" charset="0"/>
              </a:rPr>
              <a:t>roku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prethodnog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stava</a:t>
            </a:r>
            <a:r>
              <a:rPr lang="en-US" sz="1800" dirty="0" smtClean="0">
                <a:latin typeface="Century Gothic" pitchFamily="34" charset="0"/>
              </a:rPr>
              <a:t> ne </a:t>
            </a:r>
            <a:r>
              <a:rPr lang="en-US" sz="1800" dirty="0" err="1" smtClean="0">
                <a:latin typeface="Century Gothic" pitchFamily="34" charset="0"/>
              </a:rPr>
              <a:t>dostavi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tražene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uslove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b="1" dirty="0" err="1" smtClean="0">
                <a:latin typeface="Century Gothic" pitchFamily="34" charset="0"/>
              </a:rPr>
              <a:t>nadležni</a:t>
            </a:r>
            <a:r>
              <a:rPr lang="en-US" sz="1800" b="1" dirty="0" smtClean="0">
                <a:latin typeface="Century Gothic" pitchFamily="34" charset="0"/>
              </a:rPr>
              <a:t> organ </a:t>
            </a:r>
            <a:r>
              <a:rPr lang="en-US" sz="1800" b="1" dirty="0" err="1" smtClean="0">
                <a:latin typeface="Century Gothic" pitchFamily="34" charset="0"/>
              </a:rPr>
              <a:t>će</a:t>
            </a:r>
            <a:r>
              <a:rPr lang="en-US" sz="1800" b="1" dirty="0" smtClean="0">
                <a:latin typeface="Century Gothic" pitchFamily="34" charset="0"/>
              </a:rPr>
              <a:t>:</a:t>
            </a:r>
            <a:endParaRPr lang="en-US" sz="1800" dirty="0" smtClean="0">
              <a:latin typeface="Century Gothic" pitchFamily="34" charset="0"/>
            </a:endParaRPr>
          </a:p>
          <a:p>
            <a:pPr marL="800100" lvl="1" indent="-342900">
              <a:buFont typeface="Century Gothic" pitchFamily="34" charset="0"/>
              <a:buAutoNum type="arabicParenR"/>
            </a:pPr>
            <a:r>
              <a:rPr lang="en-US" sz="1600" b="1" dirty="0" err="1" smtClean="0">
                <a:latin typeface="Century Gothic" pitchFamily="34" charset="0"/>
              </a:rPr>
              <a:t>zastati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sa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postupkom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po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zahtevu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za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izdavanje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lokacijskih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uslova</a:t>
            </a:r>
            <a:r>
              <a:rPr lang="en-US" sz="1600" dirty="0" smtClean="0">
                <a:latin typeface="Century Gothic" pitchFamily="34" charset="0"/>
              </a:rPr>
              <a:t>; </a:t>
            </a:r>
            <a:r>
              <a:rPr lang="en-US" sz="1600" dirty="0" err="1" smtClean="0">
                <a:latin typeface="Century Gothic" pitchFamily="34" charset="0"/>
              </a:rPr>
              <a:t>i</a:t>
            </a:r>
            <a:endParaRPr lang="en-US" sz="1600" dirty="0" smtClean="0">
              <a:latin typeface="Century Gothic" pitchFamily="34" charset="0"/>
            </a:endParaRPr>
          </a:p>
          <a:p>
            <a:pPr marL="800100" lvl="1" indent="-342900">
              <a:buFont typeface="Century Gothic" pitchFamily="34" charset="0"/>
              <a:buAutoNum type="arabicParenR"/>
            </a:pPr>
            <a:r>
              <a:rPr lang="en-US" sz="1600" b="1" dirty="0" err="1" smtClean="0">
                <a:latin typeface="Century Gothic" pitchFamily="34" charset="0"/>
              </a:rPr>
              <a:t>podneti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zahtev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za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pokretanje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prekršajnog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postupka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protiv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odgovornog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lica</a:t>
            </a:r>
            <a:r>
              <a:rPr lang="en-US" sz="1600" dirty="0" smtClean="0">
                <a:latin typeface="Century Gothic" pitchFamily="34" charset="0"/>
              </a:rPr>
              <a:t> u </a:t>
            </a:r>
            <a:r>
              <a:rPr lang="en-US" sz="1600" dirty="0" err="1" smtClean="0">
                <a:latin typeface="Century Gothic" pitchFamily="34" charset="0"/>
              </a:rPr>
              <a:t>imaocu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javnih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ovlašćenja</a:t>
            </a:r>
            <a:r>
              <a:rPr lang="en-US" sz="1600" dirty="0" smtClean="0">
                <a:latin typeface="Century Gothic" pitchFamily="34" charset="0"/>
              </a:rPr>
              <a:t>; </a:t>
            </a:r>
            <a:r>
              <a:rPr lang="en-US" sz="1600" dirty="0" err="1" smtClean="0">
                <a:latin typeface="Century Gothic" pitchFamily="34" charset="0"/>
              </a:rPr>
              <a:t>i</a:t>
            </a:r>
            <a:endParaRPr lang="en-US" sz="1600" dirty="0" smtClean="0">
              <a:latin typeface="Century Gothic" pitchFamily="34" charset="0"/>
            </a:endParaRPr>
          </a:p>
          <a:p>
            <a:pPr marL="800100" lvl="1" indent="-342900">
              <a:buFont typeface="Century Gothic" pitchFamily="34" charset="0"/>
              <a:buAutoNum type="arabicParenR"/>
            </a:pPr>
            <a:r>
              <a:rPr lang="en-US" sz="1600" b="1" dirty="0" err="1" smtClean="0">
                <a:latin typeface="Century Gothic" pitchFamily="34" charset="0"/>
              </a:rPr>
              <a:t>obavestiti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imaoca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javnih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ovlašćenja</a:t>
            </a:r>
            <a:r>
              <a:rPr lang="en-US" sz="1600" dirty="0" smtClean="0">
                <a:latin typeface="Century Gothic" pitchFamily="34" charset="0"/>
              </a:rPr>
              <a:t> o </a:t>
            </a:r>
            <a:r>
              <a:rPr lang="en-US" sz="1600" dirty="0" err="1" smtClean="0">
                <a:latin typeface="Century Gothic" pitchFamily="34" charset="0"/>
              </a:rPr>
              <a:t>podnetoj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prekršajnoj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prijavi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i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pozvati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ga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da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bez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odlaganja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postupi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po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 err="1" smtClean="0">
                <a:latin typeface="Century Gothic" pitchFamily="34" charset="0"/>
              </a:rPr>
              <a:t>zahtevu</a:t>
            </a:r>
            <a:r>
              <a:rPr lang="en-US" sz="1600" dirty="0" smtClean="0">
                <a:latin typeface="Century Gothic" pitchFamily="34" charset="0"/>
              </a:rPr>
              <a:t>.</a:t>
            </a:r>
            <a:endParaRPr lang="en-US" sz="1800" b="1" dirty="0" smtClean="0">
              <a:latin typeface="Century Gothic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/>
          <a:lstStyle/>
          <a:p>
            <a:pPr algn="ctr">
              <a:buNone/>
            </a:pPr>
            <a:r>
              <a:rPr lang="en-US" sz="1800" b="1" dirty="0" smtClean="0">
                <a:latin typeface="Century Gothic" pitchFamily="34" charset="0"/>
              </a:rPr>
              <a:t>POSTUPAK ZA IZDAVANJE LOKACIJSKIH USLOVA - 4</a:t>
            </a:r>
          </a:p>
          <a:p>
            <a:pPr algn="ctr">
              <a:buNone/>
            </a:pPr>
            <a:endParaRPr lang="en-US" sz="1800" b="1" dirty="0" smtClean="0">
              <a:latin typeface="Century Gothic" pitchFamily="34" charset="0"/>
            </a:endParaRPr>
          </a:p>
          <a:p>
            <a:pPr algn="ctr">
              <a:buNone/>
            </a:pPr>
            <a:r>
              <a:rPr lang="en-US" sz="1800" b="1" dirty="0" smtClean="0">
                <a:latin typeface="Century Gothic" pitchFamily="34" charset="0"/>
              </a:rPr>
              <a:t>POSTUPANJE  NADLEŽNOG</a:t>
            </a:r>
            <a:endParaRPr lang="sr-Latn-RS" sz="1800" b="1" dirty="0" smtClean="0">
              <a:latin typeface="Century Gothic" pitchFamily="34" charset="0"/>
            </a:endParaRPr>
          </a:p>
          <a:p>
            <a:pPr algn="ctr">
              <a:buNone/>
            </a:pPr>
            <a:r>
              <a:rPr lang="en-US" sz="1800" b="1" dirty="0" smtClean="0">
                <a:latin typeface="Century Gothic" pitchFamily="34" charset="0"/>
              </a:rPr>
              <a:t> ORGANA PO  </a:t>
            </a:r>
            <a:r>
              <a:rPr lang="en-US" sz="1800" b="1" dirty="0" err="1" smtClean="0">
                <a:latin typeface="Century Gothic" pitchFamily="34" charset="0"/>
              </a:rPr>
              <a:t>PO</a:t>
            </a:r>
            <a:r>
              <a:rPr lang="en-US" sz="1800" b="1" dirty="0" smtClean="0">
                <a:latin typeface="Century Gothic" pitchFamily="34" charset="0"/>
              </a:rPr>
              <a:t> PRIJEMU USLOVA ZA PROJEKTOVANJE I PRIKLJUČENJE :</a:t>
            </a:r>
          </a:p>
          <a:p>
            <a:pPr algn="ctr">
              <a:buNone/>
            </a:pPr>
            <a:endParaRPr lang="sr-Latn-RS" sz="1800" b="1" dirty="0" smtClean="0">
              <a:latin typeface="Century Gothic" pitchFamily="34" charset="0"/>
            </a:endParaRPr>
          </a:p>
          <a:p>
            <a:pPr algn="ctr">
              <a:buNone/>
            </a:pPr>
            <a:endParaRPr lang="en-US" sz="1800" b="1" dirty="0" smtClean="0">
              <a:latin typeface="Century Gothic" pitchFamily="34" charset="0"/>
            </a:endParaRPr>
          </a:p>
          <a:p>
            <a:r>
              <a:rPr lang="en-US" sz="1800" dirty="0" err="1" smtClean="0">
                <a:latin typeface="Century Gothic" pitchFamily="34" charset="0"/>
              </a:rPr>
              <a:t>Nadležni</a:t>
            </a:r>
            <a:r>
              <a:rPr lang="en-US" sz="1800" dirty="0" smtClean="0">
                <a:latin typeface="Century Gothic" pitchFamily="34" charset="0"/>
              </a:rPr>
              <a:t> organ je </a:t>
            </a:r>
            <a:r>
              <a:rPr lang="en-US" sz="1800" dirty="0" err="1" smtClean="0">
                <a:latin typeface="Century Gothic" pitchFamily="34" charset="0"/>
              </a:rPr>
              <a:t>dužan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podnosiocu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zahteva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izda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lokacijske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uslove</a:t>
            </a:r>
            <a:r>
              <a:rPr lang="en-US" sz="1800" dirty="0" smtClean="0">
                <a:latin typeface="Century Gothic" pitchFamily="34" charset="0"/>
              </a:rPr>
              <a:t> u  </a:t>
            </a:r>
            <a:r>
              <a:rPr lang="en-US" sz="1800" dirty="0" err="1" smtClean="0">
                <a:latin typeface="Century Gothic" pitchFamily="34" charset="0"/>
              </a:rPr>
              <a:t>roku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od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b="1" dirty="0" smtClean="0">
                <a:latin typeface="Century Gothic" pitchFamily="34" charset="0"/>
              </a:rPr>
              <a:t>5 </a:t>
            </a:r>
            <a:r>
              <a:rPr lang="en-US" sz="1800" b="1" dirty="0" err="1" smtClean="0">
                <a:latin typeface="Century Gothic" pitchFamily="34" charset="0"/>
              </a:rPr>
              <a:t>radnih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dana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nakon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što</a:t>
            </a:r>
            <a:r>
              <a:rPr lang="en-US" sz="1800" dirty="0" smtClean="0">
                <a:latin typeface="Century Gothic" pitchFamily="34" charset="0"/>
              </a:rPr>
              <a:t> mu </a:t>
            </a:r>
            <a:r>
              <a:rPr lang="en-US" sz="1800" dirty="0" err="1" smtClean="0">
                <a:latin typeface="Century Gothic" pitchFamily="34" charset="0"/>
              </a:rPr>
              <a:t>imalac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javnih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ovlašćenja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dostavi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nedostajuće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uslove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odnosno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isprave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</a:t>
            </a:r>
            <a:r>
              <a:rPr lang="en-US" sz="1800" dirty="0" smtClean="0">
                <a:latin typeface="Century Gothic" pitchFamily="34" charset="0"/>
              </a:rPr>
              <a:t>/</a:t>
            </a:r>
            <a:r>
              <a:rPr lang="en-US" sz="1800" dirty="0" err="1" smtClean="0">
                <a:latin typeface="Century Gothic" pitchFamily="34" charset="0"/>
              </a:rPr>
              <a:t>ili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druga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dokumenata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koje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uslov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izdavanje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lokacijskih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uslova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ako</a:t>
            </a:r>
            <a:r>
              <a:rPr lang="en-US" sz="1800" dirty="0" smtClean="0">
                <a:latin typeface="Century Gothic" pitchFamily="34" charset="0"/>
              </a:rPr>
              <a:t> je </a:t>
            </a:r>
            <a:r>
              <a:rPr lang="en-US" sz="1800" dirty="0" err="1" smtClean="0">
                <a:latin typeface="Century Gothic" pitchFamily="34" charset="0"/>
              </a:rPr>
              <a:t>izvršena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obaveza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plaćanja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taksi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naknada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izdate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lokacijske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ulove</a:t>
            </a:r>
            <a:r>
              <a:rPr lang="en-US" sz="1800" dirty="0" smtClean="0">
                <a:latin typeface="Century Gothic" pitchFamily="34" charset="0"/>
              </a:rPr>
              <a:t>. </a:t>
            </a:r>
          </a:p>
          <a:p>
            <a:pPr algn="ctr">
              <a:buNone/>
            </a:pPr>
            <a:endParaRPr lang="en-US" b="1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  <a:defRPr/>
            </a:pPr>
            <a:r>
              <a:rPr lang="sr-Latn-RS" sz="2100" b="1" dirty="0" smtClean="0">
                <a:latin typeface="Century Gothic" pitchFamily="34" charset="0"/>
              </a:rPr>
              <a:t>SADRŽINA </a:t>
            </a:r>
            <a:r>
              <a:rPr lang="en-US" sz="2100" b="1" dirty="0" smtClean="0">
                <a:latin typeface="Century Gothic" pitchFamily="34" charset="0"/>
              </a:rPr>
              <a:t>LOKACIJSK</a:t>
            </a:r>
            <a:r>
              <a:rPr lang="sr-Latn-RS" sz="2100" b="1" dirty="0" smtClean="0">
                <a:latin typeface="Century Gothic" pitchFamily="34" charset="0"/>
              </a:rPr>
              <a:t>IH</a:t>
            </a:r>
            <a:r>
              <a:rPr lang="en-US" sz="2100" b="1" dirty="0" smtClean="0">
                <a:latin typeface="Century Gothic" pitchFamily="34" charset="0"/>
              </a:rPr>
              <a:t> USLOV</a:t>
            </a:r>
            <a:r>
              <a:rPr lang="sr-Latn-RS" sz="2100" b="1" dirty="0" smtClean="0">
                <a:latin typeface="Century Gothic" pitchFamily="34" charset="0"/>
              </a:rPr>
              <a:t>A</a:t>
            </a:r>
          </a:p>
          <a:p>
            <a:pPr algn="ctr">
              <a:buNone/>
              <a:defRPr/>
            </a:pPr>
            <a:endParaRPr lang="en-US" sz="1800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sr-Latn-RS" sz="1800" dirty="0" smtClean="0">
                <a:latin typeface="Century Gothic" pitchFamily="34" charset="0"/>
              </a:rPr>
              <a:t>	</a:t>
            </a:r>
            <a:r>
              <a:rPr lang="sr-Latn-RS" sz="1800" b="1" dirty="0" smtClean="0">
                <a:latin typeface="Century Gothic" pitchFamily="34" charset="0"/>
              </a:rPr>
              <a:t>Lokacijski uslovi sadrže </a:t>
            </a:r>
            <a:r>
              <a:rPr lang="sr-Latn-RS" sz="1800" dirty="0" smtClean="0">
                <a:latin typeface="Century Gothic" pitchFamily="34" charset="0"/>
              </a:rPr>
              <a:t>sve urbanističke, tehničke i druge uslove i podatke potrebne za izradu projekta za građevinsku dozvolu i projekta za izvođenje., a naročito: </a:t>
            </a:r>
            <a:endParaRPr lang="en-US" sz="1800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sr-Latn-RS" sz="1800" dirty="0" smtClean="0">
                <a:latin typeface="Century Gothic" pitchFamily="34" charset="0"/>
              </a:rPr>
              <a:t>	1) </a:t>
            </a:r>
            <a:r>
              <a:rPr lang="sr-Cyrl-RS" sz="1800" b="1" dirty="0" smtClean="0">
                <a:latin typeface="Century Gothic" pitchFamily="34" charset="0"/>
              </a:rPr>
              <a:t>broj katastarske parcele</a:t>
            </a:r>
            <a:r>
              <a:rPr lang="sr-Latn-RS" sz="1800" dirty="0" smtClean="0">
                <a:latin typeface="Century Gothic" pitchFamily="34" charset="0"/>
              </a:rPr>
              <a:t>, kao </a:t>
            </a:r>
            <a:r>
              <a:rPr lang="sr-Cyrl-RS" sz="1800" dirty="0" smtClean="0">
                <a:latin typeface="Century Gothic" pitchFamily="34" charset="0"/>
              </a:rPr>
              <a:t>i </a:t>
            </a:r>
            <a:r>
              <a:rPr lang="sr-Latn-RS" sz="1800" dirty="0" smtClean="0">
                <a:latin typeface="Century Gothic" pitchFamily="34" charset="0"/>
              </a:rPr>
              <a:t>naziv </a:t>
            </a:r>
            <a:r>
              <a:rPr lang="sr-Cyrl-RS" sz="1800" dirty="0" smtClean="0">
                <a:latin typeface="Century Gothic" pitchFamily="34" charset="0"/>
              </a:rPr>
              <a:t>katastarsk</a:t>
            </a:r>
            <a:r>
              <a:rPr lang="sr-Latn-RS" sz="1800" dirty="0" smtClean="0">
                <a:latin typeface="Century Gothic" pitchFamily="34" charset="0"/>
              </a:rPr>
              <a:t>e </a:t>
            </a:r>
            <a:r>
              <a:rPr lang="sr-Cyrl-RS" sz="1800" dirty="0" smtClean="0">
                <a:latin typeface="Century Gothic" pitchFamily="34" charset="0"/>
              </a:rPr>
              <a:t>opštin</a:t>
            </a:r>
            <a:r>
              <a:rPr lang="sr-Latn-RS" sz="1800" dirty="0" smtClean="0">
                <a:latin typeface="Century Gothic" pitchFamily="34" charset="0"/>
              </a:rPr>
              <a:t>e na kojoj se ta parcela nalazi, </a:t>
            </a:r>
            <a:r>
              <a:rPr lang="sr-Cyrl-RS" sz="1800" dirty="0" smtClean="0">
                <a:latin typeface="Century Gothic" pitchFamily="34" charset="0"/>
              </a:rPr>
              <a:t>odnosno </a:t>
            </a:r>
            <a:r>
              <a:rPr lang="sr-Latn-RS" sz="1800" dirty="0" smtClean="0">
                <a:latin typeface="Century Gothic" pitchFamily="34" charset="0"/>
              </a:rPr>
              <a:t>broj </a:t>
            </a:r>
            <a:r>
              <a:rPr lang="sr-Cyrl-RS" sz="1800" dirty="0" smtClean="0">
                <a:latin typeface="Century Gothic" pitchFamily="34" charset="0"/>
              </a:rPr>
              <a:t>katastarsk</a:t>
            </a:r>
            <a:r>
              <a:rPr lang="sr-Latn-RS" sz="1800" dirty="0" smtClean="0">
                <a:latin typeface="Century Gothic" pitchFamily="34" charset="0"/>
              </a:rPr>
              <a:t>ih parcela i naziv katastarskih </a:t>
            </a:r>
            <a:r>
              <a:rPr lang="sr-Cyrl-RS" sz="1800" dirty="0" smtClean="0">
                <a:latin typeface="Century Gothic" pitchFamily="34" charset="0"/>
              </a:rPr>
              <a:t>opština </a:t>
            </a:r>
            <a:r>
              <a:rPr lang="sr-Latn-RS" sz="1800" dirty="0" smtClean="0">
                <a:latin typeface="Century Gothic" pitchFamily="34" charset="0"/>
              </a:rPr>
              <a:t>na kojima se te parcele nalaze, ako se lokacijski uslovi izdaju za više parcela</a:t>
            </a:r>
            <a:r>
              <a:rPr lang="sr-Cyrl-RS" sz="1800" dirty="0" smtClean="0">
                <a:latin typeface="Century Gothic" pitchFamily="34" charset="0"/>
              </a:rPr>
              <a:t>;</a:t>
            </a:r>
            <a:endParaRPr lang="en-US" sz="1800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sr-Latn-RS" sz="1800" dirty="0" smtClean="0">
                <a:latin typeface="Century Gothic" pitchFamily="34" charset="0"/>
              </a:rPr>
              <a:t>	2) </a:t>
            </a:r>
            <a:r>
              <a:rPr lang="sr-Cyrl-RS" sz="1800" b="1" dirty="0" smtClean="0">
                <a:latin typeface="Century Gothic" pitchFamily="34" charset="0"/>
              </a:rPr>
              <a:t>površin</a:t>
            </a:r>
            <a:r>
              <a:rPr lang="sr-Latn-RS" sz="1800" b="1" dirty="0" smtClean="0">
                <a:latin typeface="Century Gothic" pitchFamily="34" charset="0"/>
              </a:rPr>
              <a:t>u </a:t>
            </a:r>
            <a:r>
              <a:rPr lang="sr-Cyrl-RS" sz="1800" b="1" dirty="0" smtClean="0">
                <a:latin typeface="Century Gothic" pitchFamily="34" charset="0"/>
              </a:rPr>
              <a:t>katastarske </a:t>
            </a:r>
            <a:r>
              <a:rPr lang="sr-Cyrl-RS" sz="1800" dirty="0" smtClean="0">
                <a:latin typeface="Century Gothic" pitchFamily="34" charset="0"/>
              </a:rPr>
              <a:t>parcele</a:t>
            </a:r>
            <a:r>
              <a:rPr lang="sr-Latn-RS" sz="1800" dirty="0" smtClean="0">
                <a:latin typeface="Century Gothic" pitchFamily="34" charset="0"/>
              </a:rPr>
              <a:t>, </a:t>
            </a:r>
            <a:r>
              <a:rPr lang="sr-Cyrl-RS" sz="1800" dirty="0" smtClean="0">
                <a:latin typeface="Century Gothic" pitchFamily="34" charset="0"/>
              </a:rPr>
              <a:t>odnosno katastarskih parcela, osim </a:t>
            </a:r>
            <a:r>
              <a:rPr lang="sr-Latn-RS" sz="1800" dirty="0" smtClean="0">
                <a:latin typeface="Century Gothic" pitchFamily="34" charset="0"/>
              </a:rPr>
              <a:t>ako se lokacijski uslovi izdaju za </a:t>
            </a:r>
            <a:r>
              <a:rPr lang="sr-Cyrl-RS" sz="1800" dirty="0" smtClean="0">
                <a:latin typeface="Century Gothic" pitchFamily="34" charset="0"/>
              </a:rPr>
              <a:t>linijske objekte i antenske stubove; </a:t>
            </a:r>
            <a:endParaRPr lang="en-US" sz="1800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sr-Latn-RS" sz="1800" dirty="0" smtClean="0">
                <a:latin typeface="Century Gothic" pitchFamily="34" charset="0"/>
              </a:rPr>
              <a:t>	3) </a:t>
            </a:r>
            <a:r>
              <a:rPr lang="sr-Latn-RS" sz="1800" b="1" dirty="0" smtClean="0">
                <a:latin typeface="Century Gothic" pitchFamily="34" charset="0"/>
              </a:rPr>
              <a:t>označenje </a:t>
            </a:r>
            <a:r>
              <a:rPr lang="sr-Cyrl-RS" sz="1800" b="1" dirty="0" smtClean="0">
                <a:latin typeface="Century Gothic" pitchFamily="34" charset="0"/>
              </a:rPr>
              <a:t>klas</a:t>
            </a:r>
            <a:r>
              <a:rPr lang="sr-Latn-RS" sz="1800" b="1" dirty="0" smtClean="0">
                <a:latin typeface="Century Gothic" pitchFamily="34" charset="0"/>
              </a:rPr>
              <a:t>e </a:t>
            </a:r>
            <a:r>
              <a:rPr lang="sr-Cyrl-RS" sz="1800" b="1" dirty="0" smtClean="0">
                <a:latin typeface="Century Gothic" pitchFamily="34" charset="0"/>
              </a:rPr>
              <a:t>i namen</a:t>
            </a:r>
            <a:r>
              <a:rPr lang="sr-Latn-RS" sz="1800" b="1" dirty="0" smtClean="0">
                <a:latin typeface="Century Gothic" pitchFamily="34" charset="0"/>
              </a:rPr>
              <a:t>e </a:t>
            </a:r>
            <a:r>
              <a:rPr lang="sr-Cyrl-RS" sz="1800" b="1" dirty="0" smtClean="0">
                <a:latin typeface="Century Gothic" pitchFamily="34" charset="0"/>
              </a:rPr>
              <a:t>objekta </a:t>
            </a:r>
            <a:r>
              <a:rPr lang="sr-Latn-RS" sz="1800" dirty="0" smtClean="0">
                <a:latin typeface="Century Gothic" pitchFamily="34" charset="0"/>
              </a:rPr>
              <a:t>za čije građenje se izdaju</a:t>
            </a:r>
            <a:r>
              <a:rPr lang="sr-Cyrl-RS" sz="1800" dirty="0" smtClean="0">
                <a:latin typeface="Century Gothic" pitchFamily="34" charset="0"/>
              </a:rPr>
              <a:t>;</a:t>
            </a:r>
            <a:endParaRPr lang="en-US" sz="1800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sr-Latn-RS" sz="1800" dirty="0" smtClean="0">
                <a:latin typeface="Century Gothic" pitchFamily="34" charset="0"/>
              </a:rPr>
              <a:t>	4) </a:t>
            </a:r>
            <a:r>
              <a:rPr lang="sr-Latn-RS" sz="1800" b="1" dirty="0" smtClean="0">
                <a:latin typeface="Century Gothic" pitchFamily="34" charset="0"/>
              </a:rPr>
              <a:t>bruto i neto </a:t>
            </a:r>
            <a:r>
              <a:rPr lang="sr-Cyrl-RS" sz="1800" b="1" dirty="0" smtClean="0">
                <a:latin typeface="Century Gothic" pitchFamily="34" charset="0"/>
              </a:rPr>
              <a:t>površin</a:t>
            </a:r>
            <a:r>
              <a:rPr lang="sr-Latn-RS" sz="1800" b="1" dirty="0" smtClean="0">
                <a:latin typeface="Century Gothic" pitchFamily="34" charset="0"/>
              </a:rPr>
              <a:t>u </a:t>
            </a:r>
            <a:r>
              <a:rPr lang="sr-Cyrl-RS" sz="1800" b="1" dirty="0" smtClean="0">
                <a:latin typeface="Century Gothic" pitchFamily="34" charset="0"/>
              </a:rPr>
              <a:t>objekta</a:t>
            </a:r>
            <a:r>
              <a:rPr lang="sr-Cyrl-RS" sz="1800" dirty="0" smtClean="0">
                <a:latin typeface="Century Gothic" pitchFamily="34" charset="0"/>
              </a:rPr>
              <a:t> </a:t>
            </a:r>
            <a:r>
              <a:rPr lang="sr-Latn-RS" sz="1800" dirty="0" smtClean="0">
                <a:latin typeface="Century Gothic" pitchFamily="34" charset="0"/>
              </a:rPr>
              <a:t>za čije građenje se izdaju</a:t>
            </a:r>
            <a:r>
              <a:rPr lang="sr-Cyrl-RS" sz="1800" dirty="0" smtClean="0">
                <a:latin typeface="Century Gothic" pitchFamily="34" charset="0"/>
              </a:rPr>
              <a:t>;</a:t>
            </a:r>
            <a:endParaRPr lang="en-US" sz="1800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sr-Latn-RS" sz="1800" dirty="0" smtClean="0">
                <a:latin typeface="Century Gothic" pitchFamily="34" charset="0"/>
              </a:rPr>
              <a:t>	5) </a:t>
            </a:r>
            <a:r>
              <a:rPr lang="sr-Latn-RS" sz="1800" b="1" dirty="0" smtClean="0">
                <a:latin typeface="Century Gothic" pitchFamily="34" charset="0"/>
              </a:rPr>
              <a:t>uslove </a:t>
            </a:r>
            <a:r>
              <a:rPr lang="sr-Cyrl-RS" sz="1800" b="1" dirty="0" smtClean="0">
                <a:latin typeface="Century Gothic" pitchFamily="34" charset="0"/>
              </a:rPr>
              <a:t>za projektovanje i </a:t>
            </a:r>
            <a:r>
              <a:rPr lang="sr-Latn-RS" sz="1800" b="1" dirty="0" smtClean="0">
                <a:latin typeface="Century Gothic" pitchFamily="34" charset="0"/>
              </a:rPr>
              <a:t>priključenje </a:t>
            </a:r>
            <a:r>
              <a:rPr lang="sr-Cyrl-RS" sz="1800" dirty="0" smtClean="0">
                <a:latin typeface="Century Gothic" pitchFamily="34" charset="0"/>
              </a:rPr>
              <a:t>na komunalnu, saobraćajnu i drugu infrastrukturu</a:t>
            </a:r>
            <a:r>
              <a:rPr lang="sr-Latn-RS" sz="1800" dirty="0" smtClean="0">
                <a:latin typeface="Century Gothic" pitchFamily="34" charset="0"/>
              </a:rPr>
              <a:t>, pribavljene uvidom u planski dokument i/ili separat, kao i naziv tog planskog dokumenta i/ili separata, odnosno </a:t>
            </a:r>
            <a:r>
              <a:rPr lang="sr-Cyrl-RS" sz="1800" b="1" dirty="0" smtClean="0">
                <a:latin typeface="Century Gothic" pitchFamily="34" charset="0"/>
              </a:rPr>
              <a:t>prepis uslova </a:t>
            </a:r>
            <a:r>
              <a:rPr lang="sr-Cyrl-RS" sz="1800" dirty="0" smtClean="0">
                <a:latin typeface="Century Gothic" pitchFamily="34" charset="0"/>
              </a:rPr>
              <a:t>za projektovanje i </a:t>
            </a:r>
            <a:r>
              <a:rPr lang="sr-Latn-RS" sz="1800" dirty="0" smtClean="0">
                <a:latin typeface="Century Gothic" pitchFamily="34" charset="0"/>
              </a:rPr>
              <a:t>priključenje, pribavljenih od </a:t>
            </a:r>
            <a:r>
              <a:rPr lang="sr-Cyrl-RS" sz="1800" dirty="0" smtClean="0">
                <a:latin typeface="Century Gothic" pitchFamily="34" charset="0"/>
              </a:rPr>
              <a:t>imaoc</a:t>
            </a:r>
            <a:r>
              <a:rPr lang="sr-Latn-RS" sz="1800" dirty="0" smtClean="0">
                <a:latin typeface="Century Gothic" pitchFamily="34" charset="0"/>
              </a:rPr>
              <a:t>a </a:t>
            </a:r>
            <a:r>
              <a:rPr lang="sr-Cyrl-RS" sz="1800" dirty="0" smtClean="0">
                <a:latin typeface="Century Gothic" pitchFamily="34" charset="0"/>
              </a:rPr>
              <a:t>javnih ovlašćenja</a:t>
            </a:r>
            <a:r>
              <a:rPr lang="sr-Latn-RS" sz="1800" dirty="0" smtClean="0">
                <a:latin typeface="Century Gothic" pitchFamily="34" charset="0"/>
              </a:rPr>
              <a:t>, koji naročito sadrže podatke o:</a:t>
            </a:r>
            <a:endParaRPr lang="en-US" sz="1800" dirty="0" smtClean="0">
              <a:latin typeface="Century Gothic" pitchFamily="34" charset="0"/>
            </a:endParaRPr>
          </a:p>
          <a:p>
            <a:pPr lvl="1">
              <a:lnSpc>
                <a:spcPct val="110000"/>
              </a:lnSpc>
              <a:defRPr/>
            </a:pPr>
            <a:r>
              <a:rPr lang="sr-Cyrl-RS" sz="1600" dirty="0" smtClean="0">
                <a:latin typeface="Century Gothic" pitchFamily="34" charset="0"/>
              </a:rPr>
              <a:t>kapacitet</a:t>
            </a:r>
            <a:r>
              <a:rPr lang="sr-Latn-RS" sz="1600" dirty="0" smtClean="0">
                <a:latin typeface="Century Gothic" pitchFamily="34" charset="0"/>
              </a:rPr>
              <a:t>ima</a:t>
            </a:r>
            <a:r>
              <a:rPr lang="sr-Cyrl-RS" sz="1600" dirty="0" smtClean="0">
                <a:latin typeface="Century Gothic" pitchFamily="34" charset="0"/>
              </a:rPr>
              <a:t>, način</a:t>
            </a:r>
            <a:r>
              <a:rPr lang="sr-Latn-RS" sz="1600" dirty="0" smtClean="0">
                <a:latin typeface="Century Gothic" pitchFamily="34" charset="0"/>
              </a:rPr>
              <a:t>u </a:t>
            </a:r>
            <a:r>
              <a:rPr lang="sr-Cyrl-RS" sz="1600" dirty="0" smtClean="0">
                <a:latin typeface="Century Gothic" pitchFamily="34" charset="0"/>
              </a:rPr>
              <a:t>i tehničk</a:t>
            </a:r>
            <a:r>
              <a:rPr lang="sr-Latn-RS" sz="1600" dirty="0" smtClean="0">
                <a:latin typeface="Century Gothic" pitchFamily="34" charset="0"/>
              </a:rPr>
              <a:t>im </a:t>
            </a:r>
            <a:r>
              <a:rPr lang="sr-Cyrl-RS" sz="1600" dirty="0" smtClean="0">
                <a:latin typeface="Century Gothic" pitchFamily="34" charset="0"/>
              </a:rPr>
              <a:t>uslov</a:t>
            </a:r>
            <a:r>
              <a:rPr lang="sr-Latn-RS" sz="1600" dirty="0" smtClean="0">
                <a:latin typeface="Century Gothic" pitchFamily="34" charset="0"/>
              </a:rPr>
              <a:t>ima </a:t>
            </a:r>
            <a:r>
              <a:rPr lang="sr-Cyrl-RS" sz="1600" dirty="0" smtClean="0">
                <a:latin typeface="Century Gothic" pitchFamily="34" charset="0"/>
              </a:rPr>
              <a:t>za priključenje</a:t>
            </a:r>
            <a:r>
              <a:rPr lang="sr-Latn-RS" sz="1600" dirty="0" smtClean="0">
                <a:latin typeface="Century Gothic" pitchFamily="34" charset="0"/>
              </a:rPr>
              <a:t>;</a:t>
            </a:r>
            <a:endParaRPr lang="en-US" sz="1600" dirty="0" smtClean="0">
              <a:latin typeface="Century Gothic" pitchFamily="34" charset="0"/>
            </a:endParaRPr>
          </a:p>
          <a:p>
            <a:pPr lvl="1">
              <a:lnSpc>
                <a:spcPct val="110000"/>
              </a:lnSpc>
              <a:defRPr/>
            </a:pPr>
            <a:r>
              <a:rPr lang="sr-Cyrl-RS" sz="1600" dirty="0" smtClean="0">
                <a:latin typeface="Century Gothic" pitchFamily="34" charset="0"/>
              </a:rPr>
              <a:t>mest</a:t>
            </a:r>
            <a:r>
              <a:rPr lang="sr-Latn-RS" sz="1600" dirty="0" smtClean="0">
                <a:latin typeface="Century Gothic" pitchFamily="34" charset="0"/>
              </a:rPr>
              <a:t>u </a:t>
            </a:r>
            <a:r>
              <a:rPr lang="sr-Cyrl-RS" sz="1600" dirty="0" smtClean="0">
                <a:latin typeface="Century Gothic" pitchFamily="34" charset="0"/>
              </a:rPr>
              <a:t>priključenja na sistem</a:t>
            </a:r>
            <a:r>
              <a:rPr lang="sr-Latn-RS" sz="1600" dirty="0" smtClean="0">
                <a:latin typeface="Century Gothic" pitchFamily="34" charset="0"/>
              </a:rPr>
              <a:t>;</a:t>
            </a:r>
            <a:endParaRPr lang="en-US" sz="1600" dirty="0" smtClean="0">
              <a:latin typeface="Century Gothic" pitchFamily="34" charset="0"/>
            </a:endParaRPr>
          </a:p>
          <a:p>
            <a:pPr lvl="1">
              <a:lnSpc>
                <a:spcPct val="110000"/>
              </a:lnSpc>
              <a:defRPr/>
            </a:pPr>
            <a:r>
              <a:rPr lang="sr-Cyrl-RS" sz="1600" dirty="0" smtClean="0">
                <a:latin typeface="Century Gothic" pitchFamily="34" charset="0"/>
              </a:rPr>
              <a:t>tehničk</a:t>
            </a:r>
            <a:r>
              <a:rPr lang="sr-Latn-RS" sz="1600" dirty="0" smtClean="0">
                <a:latin typeface="Century Gothic" pitchFamily="34" charset="0"/>
              </a:rPr>
              <a:t>im </a:t>
            </a:r>
            <a:r>
              <a:rPr lang="sr-Cyrl-RS" sz="1600" dirty="0" smtClean="0">
                <a:latin typeface="Century Gothic" pitchFamily="34" charset="0"/>
              </a:rPr>
              <a:t>karakteristik</a:t>
            </a:r>
            <a:r>
              <a:rPr lang="sr-Latn-RS" sz="1600" dirty="0" smtClean="0">
                <a:latin typeface="Century Gothic" pitchFamily="34" charset="0"/>
              </a:rPr>
              <a:t>ama </a:t>
            </a:r>
            <a:r>
              <a:rPr lang="sr-Cyrl-RS" sz="1600" dirty="0" smtClean="0">
                <a:latin typeface="Century Gothic" pitchFamily="34" charset="0"/>
              </a:rPr>
              <a:t>priključka</a:t>
            </a:r>
            <a:r>
              <a:rPr lang="sr-Latn-RS" sz="1600" dirty="0" smtClean="0">
                <a:latin typeface="Century Gothic" pitchFamily="34" charset="0"/>
              </a:rPr>
              <a:t>;</a:t>
            </a:r>
            <a:endParaRPr lang="en-US" sz="1600" dirty="0" smtClean="0">
              <a:latin typeface="Century Gothic" pitchFamily="34" charset="0"/>
            </a:endParaRPr>
          </a:p>
          <a:p>
            <a:pPr lvl="1">
              <a:lnSpc>
                <a:spcPct val="110000"/>
              </a:lnSpc>
              <a:defRPr/>
            </a:pPr>
            <a:r>
              <a:rPr lang="sr-Cyrl-RS" sz="1600" dirty="0" smtClean="0">
                <a:latin typeface="Century Gothic" pitchFamily="34" charset="0"/>
              </a:rPr>
              <a:t>rok</a:t>
            </a:r>
            <a:r>
              <a:rPr lang="sr-Latn-RS" sz="1600" dirty="0" smtClean="0">
                <a:latin typeface="Century Gothic" pitchFamily="34" charset="0"/>
              </a:rPr>
              <a:t>u </a:t>
            </a:r>
            <a:r>
              <a:rPr lang="sr-Cyrl-RS" sz="1600" dirty="0" smtClean="0">
                <a:latin typeface="Century Gothic" pitchFamily="34" charset="0"/>
              </a:rPr>
              <a:t>za priključenje</a:t>
            </a:r>
            <a:r>
              <a:rPr lang="sr-Latn-RS" sz="1600" dirty="0" smtClean="0">
                <a:latin typeface="Century Gothic" pitchFamily="34" charset="0"/>
              </a:rPr>
              <a:t>;</a:t>
            </a:r>
            <a:endParaRPr lang="en-US" sz="1600" dirty="0" smtClean="0">
              <a:latin typeface="Century Gothic" pitchFamily="34" charset="0"/>
            </a:endParaRPr>
          </a:p>
          <a:p>
            <a:pPr lvl="1">
              <a:lnSpc>
                <a:spcPct val="110000"/>
              </a:lnSpc>
              <a:defRPr/>
            </a:pPr>
            <a:r>
              <a:rPr lang="sr-Latn-RS" sz="1600" dirty="0" smtClean="0">
                <a:latin typeface="Century Gothic" pitchFamily="34" charset="0"/>
              </a:rPr>
              <a:t>iznosu naknade za priključenje, koju naplaćuje imalac javnih ovlašćenja; </a:t>
            </a:r>
            <a:endParaRPr lang="en-US" sz="1600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sr-Latn-RS" sz="1800" dirty="0" smtClean="0">
                <a:latin typeface="Century Gothic" pitchFamily="34" charset="0"/>
              </a:rPr>
              <a:t>     6)</a:t>
            </a:r>
            <a:r>
              <a:rPr lang="sr-Latn-RS" sz="1800" b="1" dirty="0" smtClean="0">
                <a:latin typeface="Century Gothic" pitchFamily="34" charset="0"/>
              </a:rPr>
              <a:t>podatke </a:t>
            </a:r>
            <a:r>
              <a:rPr lang="sr-Cyrl-RS" sz="1800" b="1" dirty="0" smtClean="0">
                <a:latin typeface="Century Gothic" pitchFamily="34" charset="0"/>
              </a:rPr>
              <a:t>o postojećim objektima </a:t>
            </a:r>
            <a:r>
              <a:rPr lang="sr-Cyrl-RS" sz="1800" dirty="0" smtClean="0">
                <a:latin typeface="Century Gothic" pitchFamily="34" charset="0"/>
              </a:rPr>
              <a:t>koje je potrebno ukloniti pre građenja;</a:t>
            </a:r>
            <a:endParaRPr lang="en-US" sz="1800" dirty="0" smtClean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sr-Latn-RS" sz="1800" dirty="0" smtClean="0">
                <a:latin typeface="Century Gothic" pitchFamily="34" charset="0"/>
              </a:rPr>
              <a:t>     7) </a:t>
            </a:r>
            <a:r>
              <a:rPr lang="sr-Cyrl-RS" sz="1800" b="1" dirty="0" smtClean="0">
                <a:latin typeface="Century Gothic" pitchFamily="34" charset="0"/>
              </a:rPr>
              <a:t>drug</a:t>
            </a:r>
            <a:r>
              <a:rPr lang="sr-Latn-RS" sz="1800" b="1" dirty="0" smtClean="0">
                <a:latin typeface="Century Gothic" pitchFamily="34" charset="0"/>
              </a:rPr>
              <a:t>e podatke</a:t>
            </a:r>
            <a:r>
              <a:rPr lang="sr-Cyrl-RS" sz="1800" dirty="0" smtClean="0">
                <a:latin typeface="Century Gothic" pitchFamily="34" charset="0"/>
              </a:rPr>
              <a:t>, u skladu sa zakonom.</a:t>
            </a:r>
            <a:endParaRPr lang="en-US" sz="1800" dirty="0" smtClean="0">
              <a:latin typeface="Century Gothic" pitchFamily="34" charset="0"/>
            </a:endParaRPr>
          </a:p>
          <a:p>
            <a:pPr>
              <a:buNone/>
            </a:pP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pPr algn="ctr">
              <a:buNone/>
            </a:pPr>
            <a:r>
              <a:rPr lang="en-US" sz="1800" b="1" dirty="0" smtClean="0">
                <a:latin typeface="Century Gothic" pitchFamily="34" charset="0"/>
              </a:rPr>
              <a:t>POSEBNI SLUČAJEVI IZDAVANJA LOKACIJSKIH USLOVA</a:t>
            </a:r>
            <a:endParaRPr lang="sr-Latn-RS" sz="1800" b="1" dirty="0" smtClean="0">
              <a:latin typeface="Century Gothic" pitchFamily="34" charset="0"/>
            </a:endParaRPr>
          </a:p>
          <a:p>
            <a:pPr algn="ctr">
              <a:buNone/>
            </a:pPr>
            <a:endParaRPr lang="en-US" sz="1800" b="1" dirty="0" smtClean="0">
              <a:latin typeface="Century Gothic" pitchFamily="34" charset="0"/>
            </a:endParaRPr>
          </a:p>
          <a:p>
            <a:pPr algn="ctr">
              <a:buNone/>
            </a:pPr>
            <a:endParaRPr lang="en-US" sz="1800" dirty="0" smtClean="0">
              <a:latin typeface="Century Gothic" pitchFamily="34" charset="0"/>
            </a:endParaRPr>
          </a:p>
          <a:p>
            <a:r>
              <a:rPr lang="en-US" sz="1800" dirty="0" err="1" smtClean="0">
                <a:latin typeface="Century Gothic" pitchFamily="34" charset="0"/>
              </a:rPr>
              <a:t>Ako</a:t>
            </a:r>
            <a:r>
              <a:rPr lang="en-US" sz="1800" dirty="0" smtClean="0">
                <a:latin typeface="Century Gothic" pitchFamily="34" charset="0"/>
              </a:rPr>
              <a:t> se </a:t>
            </a:r>
            <a:r>
              <a:rPr lang="en-US" sz="1800" dirty="0" err="1" smtClean="0">
                <a:latin typeface="Century Gothic" pitchFamily="34" charset="0"/>
              </a:rPr>
              <a:t>lokacijski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uslovi</a:t>
            </a:r>
            <a:r>
              <a:rPr lang="en-US" sz="1800" dirty="0" smtClean="0">
                <a:latin typeface="Century Gothic" pitchFamily="34" charset="0"/>
              </a:rPr>
              <a:t>  </a:t>
            </a:r>
            <a:r>
              <a:rPr lang="en-US" sz="1800" dirty="0" err="1" smtClean="0">
                <a:latin typeface="Century Gothic" pitchFamily="34" charset="0"/>
              </a:rPr>
              <a:t>izdaju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osnovu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uslova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za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priključenje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javnu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infrastrukturu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koja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nije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izgrađena</a:t>
            </a:r>
            <a:r>
              <a:rPr lang="en-US" sz="1800" dirty="0" smtClean="0">
                <a:latin typeface="Century Gothic" pitchFamily="34" charset="0"/>
              </a:rPr>
              <a:t>, a </a:t>
            </a:r>
            <a:r>
              <a:rPr lang="en-US" sz="1800" dirty="0" err="1" smtClean="0">
                <a:latin typeface="Century Gothic" pitchFamily="34" charset="0"/>
              </a:rPr>
              <a:t>njena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izgradnja</a:t>
            </a:r>
            <a:r>
              <a:rPr lang="en-US" sz="1800" dirty="0" smtClean="0">
                <a:latin typeface="Century Gothic" pitchFamily="34" charset="0"/>
              </a:rPr>
              <a:t> je </a:t>
            </a:r>
            <a:r>
              <a:rPr lang="en-US" sz="1800" dirty="0" err="1" smtClean="0">
                <a:latin typeface="Century Gothic" pitchFamily="34" charset="0"/>
              </a:rPr>
              <a:t>predviđena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planskim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dokumentima</a:t>
            </a:r>
            <a:r>
              <a:rPr lang="en-US" sz="1800" dirty="0" smtClean="0">
                <a:latin typeface="Century Gothic" pitchFamily="34" charset="0"/>
              </a:rPr>
              <a:t>, </a:t>
            </a:r>
            <a:r>
              <a:rPr lang="en-US" sz="1800" dirty="0" err="1" smtClean="0">
                <a:latin typeface="Century Gothic" pitchFamily="34" charset="0"/>
              </a:rPr>
              <a:t>lokacijski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uslovi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moraju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sadržati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</a:t>
            </a:r>
            <a:r>
              <a:rPr lang="en-US" sz="1800" dirty="0" smtClean="0">
                <a:latin typeface="Century Gothic" pitchFamily="34" charset="0"/>
              </a:rPr>
              <a:t>: </a:t>
            </a:r>
          </a:p>
          <a:p>
            <a:pPr marL="800100" lvl="1" indent="-342900">
              <a:buFont typeface="Century Gothic" pitchFamily="34" charset="0"/>
              <a:buAutoNum type="arabicParenR"/>
            </a:pPr>
            <a:r>
              <a:rPr lang="en-US" sz="1800" dirty="0" err="1" smtClean="0">
                <a:latin typeface="Century Gothic" pitchFamily="34" charset="0"/>
              </a:rPr>
              <a:t>procenu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okvirnih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troškova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izgradnje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nedostajuće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infrastrukture</a:t>
            </a:r>
            <a:r>
              <a:rPr lang="en-US" sz="1800" dirty="0" smtClean="0">
                <a:latin typeface="Century Gothic" pitchFamily="34" charset="0"/>
              </a:rPr>
              <a:t>;</a:t>
            </a:r>
          </a:p>
          <a:p>
            <a:pPr marL="800100" lvl="1" indent="-342900">
              <a:buFont typeface="Century Gothic" pitchFamily="34" charset="0"/>
              <a:buAutoNum type="arabicParenR"/>
            </a:pPr>
            <a:r>
              <a:rPr lang="en-US" sz="1800" dirty="0" err="1" smtClean="0">
                <a:latin typeface="Century Gothic" pitchFamily="34" charset="0"/>
              </a:rPr>
              <a:t>procenu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okvirnih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rokova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realizaciju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nedostajuće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infrastrukture</a:t>
            </a:r>
            <a:r>
              <a:rPr lang="en-US" sz="1800" dirty="0" smtClean="0">
                <a:latin typeface="Century Gothic" pitchFamily="34" charset="0"/>
              </a:rPr>
              <a:t> (</a:t>
            </a:r>
            <a:r>
              <a:rPr lang="en-US" sz="1800" dirty="0" err="1" smtClean="0">
                <a:latin typeface="Century Gothic" pitchFamily="34" charset="0"/>
              </a:rPr>
              <a:t>projektovanje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izgradnju</a:t>
            </a:r>
            <a:r>
              <a:rPr lang="en-US" sz="1800" dirty="0" smtClean="0">
                <a:latin typeface="Century Gothic" pitchFamily="34" charset="0"/>
              </a:rPr>
              <a:t>);</a:t>
            </a:r>
          </a:p>
          <a:p>
            <a:pPr marL="800100" lvl="1" indent="-342900">
              <a:buFont typeface="Century Gothic" pitchFamily="34" charset="0"/>
              <a:buAutoNum type="arabicParenR"/>
            </a:pPr>
            <a:r>
              <a:rPr lang="en-US" sz="1800" dirty="0" err="1" smtClean="0">
                <a:latin typeface="Century Gothic" pitchFamily="34" charset="0"/>
              </a:rPr>
              <a:t>informaciju</a:t>
            </a:r>
            <a:r>
              <a:rPr lang="en-US" sz="1800" dirty="0" smtClean="0">
                <a:latin typeface="Century Gothic" pitchFamily="34" charset="0"/>
              </a:rPr>
              <a:t> o </a:t>
            </a:r>
            <a:r>
              <a:rPr lang="en-US" sz="1800" dirty="0" err="1" smtClean="0">
                <a:latin typeface="Century Gothic" pitchFamily="34" charset="0"/>
              </a:rPr>
              <a:t>parcelama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koje</a:t>
            </a:r>
            <a:r>
              <a:rPr lang="en-US" sz="1800" dirty="0" smtClean="0">
                <a:latin typeface="Century Gothic" pitchFamily="34" charset="0"/>
              </a:rPr>
              <a:t> je </a:t>
            </a:r>
            <a:r>
              <a:rPr lang="en-US" sz="1800" dirty="0" err="1" smtClean="0">
                <a:latin typeface="Century Gothic" pitchFamily="34" charset="0"/>
              </a:rPr>
              <a:t>neophodno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rešiti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imovinske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odnose</a:t>
            </a:r>
            <a:r>
              <a:rPr lang="en-US" sz="1800" dirty="0" smtClean="0">
                <a:latin typeface="Century Gothic" pitchFamily="34" charset="0"/>
              </a:rPr>
              <a:t> pre </a:t>
            </a:r>
            <a:r>
              <a:rPr lang="en-US" sz="1800" dirty="0" err="1" smtClean="0">
                <a:latin typeface="Century Gothic" pitchFamily="34" charset="0"/>
              </a:rPr>
              <a:t>izgradnje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infrastrukture</a:t>
            </a:r>
            <a:r>
              <a:rPr lang="en-US" sz="1800" dirty="0" smtClean="0">
                <a:latin typeface="Century Gothic" pitchFamily="34" charset="0"/>
              </a:rPr>
              <a:t>;</a:t>
            </a:r>
          </a:p>
          <a:p>
            <a:pPr marL="800100" lvl="1" indent="-342900">
              <a:buFont typeface="Century Gothic" pitchFamily="34" charset="0"/>
              <a:buAutoNum type="arabicParenR"/>
            </a:pPr>
            <a:r>
              <a:rPr lang="en-US" sz="1800" dirty="0" err="1" smtClean="0">
                <a:latin typeface="Century Gothic" pitchFamily="34" charset="0"/>
              </a:rPr>
              <a:t>informaciju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da</a:t>
            </a:r>
            <a:r>
              <a:rPr lang="en-US" sz="1800" dirty="0" smtClean="0">
                <a:latin typeface="Century Gothic" pitchFamily="34" charset="0"/>
              </a:rPr>
              <a:t> je </a:t>
            </a:r>
            <a:r>
              <a:rPr lang="en-US" sz="1800" dirty="0" err="1" smtClean="0">
                <a:latin typeface="Century Gothic" pitchFamily="34" charset="0"/>
              </a:rPr>
              <a:t>uslov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izdavanje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građevinske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dozvole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zaključenje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ugovora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sa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imaocima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javnih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ovlašćenja</a:t>
            </a:r>
            <a:r>
              <a:rPr lang="en-US" sz="1800" dirty="0" smtClean="0">
                <a:latin typeface="Century Gothic" pitchFamily="34" charset="0"/>
              </a:rPr>
              <a:t> o </a:t>
            </a:r>
            <a:r>
              <a:rPr lang="en-US" sz="1800" dirty="0" err="1" smtClean="0">
                <a:latin typeface="Century Gothic" pitchFamily="34" charset="0"/>
              </a:rPr>
              <a:t>izgradnji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nedostajuće</a:t>
            </a:r>
            <a:r>
              <a:rPr lang="en-US" sz="1800" dirty="0" smtClean="0">
                <a:latin typeface="Century Gothic" pitchFamily="34" charset="0"/>
              </a:rPr>
              <a:t> </a:t>
            </a:r>
            <a:r>
              <a:rPr lang="en-US" sz="1800" dirty="0" err="1" smtClean="0">
                <a:latin typeface="Century Gothic" pitchFamily="34" charset="0"/>
              </a:rPr>
              <a:t>infrastrukture</a:t>
            </a:r>
            <a:r>
              <a:rPr lang="en-US" sz="1800" dirty="0" smtClean="0">
                <a:latin typeface="Century Gothic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220</TotalTime>
  <Words>1231</Words>
  <Application>Microsoft Office PowerPoint</Application>
  <PresentationFormat>On-screen Show (4:3)</PresentationFormat>
  <Paragraphs>213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Oriel</vt:lpstr>
      <vt:lpstr>OBJEDINJENA PROCEDURA IZDAVANJA GRAĐEVINSKE DOZVOLE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OBJEDINJENA PROCEDURA IZDAVANJA GRAĐEVINSKE DOZVOLE</dc:title>
  <dc:creator>Korisnik</dc:creator>
  <cp:lastModifiedBy>Korisnik</cp:lastModifiedBy>
  <cp:revision>23</cp:revision>
  <dcterms:created xsi:type="dcterms:W3CDTF">2015-04-06T06:44:05Z</dcterms:created>
  <dcterms:modified xsi:type="dcterms:W3CDTF">2015-04-06T11:20:49Z</dcterms:modified>
</cp:coreProperties>
</file>